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9" r:id="rId8"/>
    <p:sldId id="271" r:id="rId9"/>
    <p:sldId id="266" r:id="rId10"/>
    <p:sldId id="262" r:id="rId11"/>
    <p:sldId id="270"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rek Applebaum" userId="5bb138e2-627a-4865-acd6-bea8083c8d20" providerId="ADAL" clId="{7A6ECBF6-B760-4657-BEB6-B2C0103DBF09}"/>
    <pc:docChg chg="undo custSel addSld delSld modSld">
      <pc:chgData name="Derek Applebaum" userId="5bb138e2-627a-4865-acd6-bea8083c8d20" providerId="ADAL" clId="{7A6ECBF6-B760-4657-BEB6-B2C0103DBF09}" dt="2026-01-14T18:15:54.736" v="7543" actId="20577"/>
      <pc:docMkLst>
        <pc:docMk/>
      </pc:docMkLst>
      <pc:sldChg chg="modSp mod">
        <pc:chgData name="Derek Applebaum" userId="5bb138e2-627a-4865-acd6-bea8083c8d20" providerId="ADAL" clId="{7A6ECBF6-B760-4657-BEB6-B2C0103DBF09}" dt="2025-12-17T21:10:50.319" v="6200" actId="20577"/>
        <pc:sldMkLst>
          <pc:docMk/>
          <pc:sldMk cId="4243355266" sldId="256"/>
        </pc:sldMkLst>
        <pc:spChg chg="mod">
          <ac:chgData name="Derek Applebaum" userId="5bb138e2-627a-4865-acd6-bea8083c8d20" providerId="ADAL" clId="{7A6ECBF6-B760-4657-BEB6-B2C0103DBF09}" dt="2025-12-17T19:54:27.144" v="72" actId="20577"/>
          <ac:spMkLst>
            <pc:docMk/>
            <pc:sldMk cId="4243355266" sldId="256"/>
            <ac:spMk id="2" creationId="{DA4A1E76-B82E-9150-AAFC-723869BC9EAA}"/>
          </ac:spMkLst>
        </pc:spChg>
        <pc:spChg chg="mod">
          <ac:chgData name="Derek Applebaum" userId="5bb138e2-627a-4865-acd6-bea8083c8d20" providerId="ADAL" clId="{7A6ECBF6-B760-4657-BEB6-B2C0103DBF09}" dt="2025-12-17T21:10:50.319" v="6200" actId="20577"/>
          <ac:spMkLst>
            <pc:docMk/>
            <pc:sldMk cId="4243355266" sldId="256"/>
            <ac:spMk id="3" creationId="{53C9BCE2-B5DE-E34D-C79F-50BA61B545A1}"/>
          </ac:spMkLst>
        </pc:spChg>
      </pc:sldChg>
      <pc:sldChg chg="modSp mod">
        <pc:chgData name="Derek Applebaum" userId="5bb138e2-627a-4865-acd6-bea8083c8d20" providerId="ADAL" clId="{7A6ECBF6-B760-4657-BEB6-B2C0103DBF09}" dt="2025-12-17T21:32:45.678" v="7351" actId="20577"/>
        <pc:sldMkLst>
          <pc:docMk/>
          <pc:sldMk cId="4146672261" sldId="257"/>
        </pc:sldMkLst>
        <pc:spChg chg="mod">
          <ac:chgData name="Derek Applebaum" userId="5bb138e2-627a-4865-acd6-bea8083c8d20" providerId="ADAL" clId="{7A6ECBF6-B760-4657-BEB6-B2C0103DBF09}" dt="2025-12-17T19:55:07.582" v="119" actId="20577"/>
          <ac:spMkLst>
            <pc:docMk/>
            <pc:sldMk cId="4146672261" sldId="257"/>
            <ac:spMk id="2" creationId="{32FC2A35-2CA6-EAC7-49D5-BD744629F8AB}"/>
          </ac:spMkLst>
        </pc:spChg>
        <pc:spChg chg="mod">
          <ac:chgData name="Derek Applebaum" userId="5bb138e2-627a-4865-acd6-bea8083c8d20" providerId="ADAL" clId="{7A6ECBF6-B760-4657-BEB6-B2C0103DBF09}" dt="2025-12-17T21:32:31.783" v="7329" actId="20577"/>
          <ac:spMkLst>
            <pc:docMk/>
            <pc:sldMk cId="4146672261" sldId="257"/>
            <ac:spMk id="7" creationId="{3909942B-612D-339D-29EB-164657C91C64}"/>
          </ac:spMkLst>
        </pc:spChg>
        <pc:spChg chg="mod">
          <ac:chgData name="Derek Applebaum" userId="5bb138e2-627a-4865-acd6-bea8083c8d20" providerId="ADAL" clId="{7A6ECBF6-B760-4657-BEB6-B2C0103DBF09}" dt="2025-12-17T21:32:45.678" v="7351" actId="20577"/>
          <ac:spMkLst>
            <pc:docMk/>
            <pc:sldMk cId="4146672261" sldId="257"/>
            <ac:spMk id="9" creationId="{128D07B4-04C0-1CFF-8616-4EC3F1E89C50}"/>
          </ac:spMkLst>
        </pc:spChg>
      </pc:sldChg>
      <pc:sldChg chg="modSp mod">
        <pc:chgData name="Derek Applebaum" userId="5bb138e2-627a-4865-acd6-bea8083c8d20" providerId="ADAL" clId="{7A6ECBF6-B760-4657-BEB6-B2C0103DBF09}" dt="2025-12-17T21:37:03.616" v="7414" actId="6549"/>
        <pc:sldMkLst>
          <pc:docMk/>
          <pc:sldMk cId="2561086827" sldId="258"/>
        </pc:sldMkLst>
        <pc:spChg chg="mod">
          <ac:chgData name="Derek Applebaum" userId="5bb138e2-627a-4865-acd6-bea8083c8d20" providerId="ADAL" clId="{7A6ECBF6-B760-4657-BEB6-B2C0103DBF09}" dt="2025-12-17T19:57:03.468" v="243" actId="20577"/>
          <ac:spMkLst>
            <pc:docMk/>
            <pc:sldMk cId="2561086827" sldId="258"/>
            <ac:spMk id="2" creationId="{AC575240-80A0-2237-A75D-9381692DA668}"/>
          </ac:spMkLst>
        </pc:spChg>
        <pc:spChg chg="mod">
          <ac:chgData name="Derek Applebaum" userId="5bb138e2-627a-4865-acd6-bea8083c8d20" providerId="ADAL" clId="{7A6ECBF6-B760-4657-BEB6-B2C0103DBF09}" dt="2025-12-17T21:37:03.616" v="7414" actId="6549"/>
          <ac:spMkLst>
            <pc:docMk/>
            <pc:sldMk cId="2561086827" sldId="258"/>
            <ac:spMk id="4" creationId="{8A6C94CF-FB2E-73C6-6DFD-C68D33D2618E}"/>
          </ac:spMkLst>
        </pc:spChg>
        <pc:spChg chg="mod">
          <ac:chgData name="Derek Applebaum" userId="5bb138e2-627a-4865-acd6-bea8083c8d20" providerId="ADAL" clId="{7A6ECBF6-B760-4657-BEB6-B2C0103DBF09}" dt="2025-12-17T20:05:09.396" v="1049" actId="20577"/>
          <ac:spMkLst>
            <pc:docMk/>
            <pc:sldMk cId="2561086827" sldId="258"/>
            <ac:spMk id="5" creationId="{98F4B44C-06A6-D869-154D-96F5A08906C8}"/>
          </ac:spMkLst>
        </pc:spChg>
      </pc:sldChg>
      <pc:sldChg chg="modSp mod">
        <pc:chgData name="Derek Applebaum" userId="5bb138e2-627a-4865-acd6-bea8083c8d20" providerId="ADAL" clId="{7A6ECBF6-B760-4657-BEB6-B2C0103DBF09}" dt="2025-12-17T20:47:18.866" v="4465" actId="20577"/>
        <pc:sldMkLst>
          <pc:docMk/>
          <pc:sldMk cId="3992467485" sldId="259"/>
        </pc:sldMkLst>
        <pc:spChg chg="mod">
          <ac:chgData name="Derek Applebaum" userId="5bb138e2-627a-4865-acd6-bea8083c8d20" providerId="ADAL" clId="{7A6ECBF6-B760-4657-BEB6-B2C0103DBF09}" dt="2025-12-17T20:05:23.309" v="1077" actId="20577"/>
          <ac:spMkLst>
            <pc:docMk/>
            <pc:sldMk cId="3992467485" sldId="259"/>
            <ac:spMk id="2" creationId="{E9138FE4-BC32-1BC4-B0E1-EDE3683527CE}"/>
          </ac:spMkLst>
        </pc:spChg>
        <pc:spChg chg="mod">
          <ac:chgData name="Derek Applebaum" userId="5bb138e2-627a-4865-acd6-bea8083c8d20" providerId="ADAL" clId="{7A6ECBF6-B760-4657-BEB6-B2C0103DBF09}" dt="2025-12-17T20:47:01.965" v="4464" actId="14100"/>
          <ac:spMkLst>
            <pc:docMk/>
            <pc:sldMk cId="3992467485" sldId="259"/>
            <ac:spMk id="4" creationId="{8D93D98B-231C-00D2-7FAA-1EC44D309AD8}"/>
          </ac:spMkLst>
        </pc:spChg>
        <pc:spChg chg="mod">
          <ac:chgData name="Derek Applebaum" userId="5bb138e2-627a-4865-acd6-bea8083c8d20" providerId="ADAL" clId="{7A6ECBF6-B760-4657-BEB6-B2C0103DBF09}" dt="2025-12-17T20:47:18.866" v="4465" actId="20577"/>
          <ac:spMkLst>
            <pc:docMk/>
            <pc:sldMk cId="3992467485" sldId="259"/>
            <ac:spMk id="5" creationId="{BAC70F30-FC02-9467-7332-4E50D4FDBAEA}"/>
          </ac:spMkLst>
        </pc:spChg>
      </pc:sldChg>
      <pc:sldChg chg="delSp modSp mod">
        <pc:chgData name="Derek Applebaum" userId="5bb138e2-627a-4865-acd6-bea8083c8d20" providerId="ADAL" clId="{7A6ECBF6-B760-4657-BEB6-B2C0103DBF09}" dt="2025-12-17T21:12:57.160" v="6279" actId="27636"/>
        <pc:sldMkLst>
          <pc:docMk/>
          <pc:sldMk cId="3260111101" sldId="260"/>
        </pc:sldMkLst>
        <pc:spChg chg="mod">
          <ac:chgData name="Derek Applebaum" userId="5bb138e2-627a-4865-acd6-bea8083c8d20" providerId="ADAL" clId="{7A6ECBF6-B760-4657-BEB6-B2C0103DBF09}" dt="2025-12-17T20:10:40.642" v="1606" actId="20577"/>
          <ac:spMkLst>
            <pc:docMk/>
            <pc:sldMk cId="3260111101" sldId="260"/>
            <ac:spMk id="2" creationId="{FFAA5FDD-E5D2-9AA4-02BB-FA1F50CDA957}"/>
          </ac:spMkLst>
        </pc:spChg>
        <pc:spChg chg="mod">
          <ac:chgData name="Derek Applebaum" userId="5bb138e2-627a-4865-acd6-bea8083c8d20" providerId="ADAL" clId="{7A6ECBF6-B760-4657-BEB6-B2C0103DBF09}" dt="2025-12-17T21:12:57.160" v="6279" actId="27636"/>
          <ac:spMkLst>
            <pc:docMk/>
            <pc:sldMk cId="3260111101" sldId="260"/>
            <ac:spMk id="3" creationId="{F935724E-6303-80E4-2BF0-FEA15E81283B}"/>
          </ac:spMkLst>
        </pc:spChg>
      </pc:sldChg>
      <pc:sldChg chg="delSp modSp mod">
        <pc:chgData name="Derek Applebaum" userId="5bb138e2-627a-4865-acd6-bea8083c8d20" providerId="ADAL" clId="{7A6ECBF6-B760-4657-BEB6-B2C0103DBF09}" dt="2025-12-17T21:14:04.709" v="6368" actId="33524"/>
        <pc:sldMkLst>
          <pc:docMk/>
          <pc:sldMk cId="1914292957" sldId="261"/>
        </pc:sldMkLst>
        <pc:spChg chg="mod">
          <ac:chgData name="Derek Applebaum" userId="5bb138e2-627a-4865-acd6-bea8083c8d20" providerId="ADAL" clId="{7A6ECBF6-B760-4657-BEB6-B2C0103DBF09}" dt="2025-12-17T20:17:05.837" v="2228" actId="20577"/>
          <ac:spMkLst>
            <pc:docMk/>
            <pc:sldMk cId="1914292957" sldId="261"/>
            <ac:spMk id="2" creationId="{8D718B3B-D596-F3B4-68AB-8D1A7E900CE5}"/>
          </ac:spMkLst>
        </pc:spChg>
        <pc:spChg chg="mod">
          <ac:chgData name="Derek Applebaum" userId="5bb138e2-627a-4865-acd6-bea8083c8d20" providerId="ADAL" clId="{7A6ECBF6-B760-4657-BEB6-B2C0103DBF09}" dt="2025-12-17T21:14:04.709" v="6368" actId="33524"/>
          <ac:spMkLst>
            <pc:docMk/>
            <pc:sldMk cId="1914292957" sldId="261"/>
            <ac:spMk id="4" creationId="{57159B12-FC57-3233-AA4C-C138D0261187}"/>
          </ac:spMkLst>
        </pc:spChg>
      </pc:sldChg>
      <pc:sldChg chg="delSp modSp mod">
        <pc:chgData name="Derek Applebaum" userId="5bb138e2-627a-4865-acd6-bea8083c8d20" providerId="ADAL" clId="{7A6ECBF6-B760-4657-BEB6-B2C0103DBF09}" dt="2026-01-14T18:15:54.736" v="7543" actId="20577"/>
        <pc:sldMkLst>
          <pc:docMk/>
          <pc:sldMk cId="1513187743" sldId="262"/>
        </pc:sldMkLst>
        <pc:spChg chg="mod">
          <ac:chgData name="Derek Applebaum" userId="5bb138e2-627a-4865-acd6-bea8083c8d20" providerId="ADAL" clId="{7A6ECBF6-B760-4657-BEB6-B2C0103DBF09}" dt="2025-12-17T21:09:47.835" v="6179" actId="313"/>
          <ac:spMkLst>
            <pc:docMk/>
            <pc:sldMk cId="1513187743" sldId="262"/>
            <ac:spMk id="2" creationId="{15FFB739-4585-55BD-7F95-1EC5A2238D1D}"/>
          </ac:spMkLst>
        </pc:spChg>
        <pc:spChg chg="mod">
          <ac:chgData name="Derek Applebaum" userId="5bb138e2-627a-4865-acd6-bea8083c8d20" providerId="ADAL" clId="{7A6ECBF6-B760-4657-BEB6-B2C0103DBF09}" dt="2026-01-14T18:15:54.736" v="7543" actId="20577"/>
          <ac:spMkLst>
            <pc:docMk/>
            <pc:sldMk cId="1513187743" sldId="262"/>
            <ac:spMk id="4" creationId="{8F62A8C4-504E-12EB-34C9-659D572E0196}"/>
          </ac:spMkLst>
        </pc:spChg>
      </pc:sldChg>
      <pc:sldChg chg="delSp modSp mod">
        <pc:chgData name="Derek Applebaum" userId="5bb138e2-627a-4865-acd6-bea8083c8d20" providerId="ADAL" clId="{7A6ECBF6-B760-4657-BEB6-B2C0103DBF09}" dt="2025-12-17T21:30:00.632" v="7305" actId="20577"/>
        <pc:sldMkLst>
          <pc:docMk/>
          <pc:sldMk cId="1054048453" sldId="266"/>
        </pc:sldMkLst>
        <pc:spChg chg="mod">
          <ac:chgData name="Derek Applebaum" userId="5bb138e2-627a-4865-acd6-bea8083c8d20" providerId="ADAL" clId="{7A6ECBF6-B760-4657-BEB6-B2C0103DBF09}" dt="2025-12-17T20:27:10.801" v="2840" actId="20577"/>
          <ac:spMkLst>
            <pc:docMk/>
            <pc:sldMk cId="1054048453" sldId="266"/>
            <ac:spMk id="2" creationId="{8469C21B-D160-E122-65A8-CFE9494A22D8}"/>
          </ac:spMkLst>
        </pc:spChg>
        <pc:spChg chg="mod">
          <ac:chgData name="Derek Applebaum" userId="5bb138e2-627a-4865-acd6-bea8083c8d20" providerId="ADAL" clId="{7A6ECBF6-B760-4657-BEB6-B2C0103DBF09}" dt="2025-12-17T21:30:00.632" v="7305" actId="20577"/>
          <ac:spMkLst>
            <pc:docMk/>
            <pc:sldMk cId="1054048453" sldId="266"/>
            <ac:spMk id="4" creationId="{9665F1C3-AB43-7808-9398-35647090206E}"/>
          </ac:spMkLst>
        </pc:spChg>
      </pc:sldChg>
      <pc:sldChg chg="modSp add mod">
        <pc:chgData name="Derek Applebaum" userId="5bb138e2-627a-4865-acd6-bea8083c8d20" providerId="ADAL" clId="{7A6ECBF6-B760-4657-BEB6-B2C0103DBF09}" dt="2026-01-14T16:38:05.365" v="7541" actId="20577"/>
        <pc:sldMkLst>
          <pc:docMk/>
          <pc:sldMk cId="129039364" sldId="269"/>
        </pc:sldMkLst>
        <pc:spChg chg="mod">
          <ac:chgData name="Derek Applebaum" userId="5bb138e2-627a-4865-acd6-bea8083c8d20" providerId="ADAL" clId="{7A6ECBF6-B760-4657-BEB6-B2C0103DBF09}" dt="2026-01-14T16:38:05.365" v="7541" actId="20577"/>
          <ac:spMkLst>
            <pc:docMk/>
            <pc:sldMk cId="129039364" sldId="269"/>
            <ac:spMk id="4" creationId="{B21F2165-3E7A-F41E-6B73-714DAE315994}"/>
          </ac:spMkLst>
        </pc:spChg>
      </pc:sldChg>
      <pc:sldChg chg="modSp add mod">
        <pc:chgData name="Derek Applebaum" userId="5bb138e2-627a-4865-acd6-bea8083c8d20" providerId="ADAL" clId="{7A6ECBF6-B760-4657-BEB6-B2C0103DBF09}" dt="2025-12-17T21:31:56.492" v="7325" actId="20577"/>
        <pc:sldMkLst>
          <pc:docMk/>
          <pc:sldMk cId="4218866459" sldId="270"/>
        </pc:sldMkLst>
        <pc:spChg chg="mod">
          <ac:chgData name="Derek Applebaum" userId="5bb138e2-627a-4865-acd6-bea8083c8d20" providerId="ADAL" clId="{7A6ECBF6-B760-4657-BEB6-B2C0103DBF09}" dt="2025-12-17T21:10:10.935" v="6180"/>
          <ac:spMkLst>
            <pc:docMk/>
            <pc:sldMk cId="4218866459" sldId="270"/>
            <ac:spMk id="2" creationId="{A66D8A01-0C94-7164-7CB4-88616030535A}"/>
          </ac:spMkLst>
        </pc:spChg>
        <pc:spChg chg="mod">
          <ac:chgData name="Derek Applebaum" userId="5bb138e2-627a-4865-acd6-bea8083c8d20" providerId="ADAL" clId="{7A6ECBF6-B760-4657-BEB6-B2C0103DBF09}" dt="2025-12-17T21:31:56.492" v="7325" actId="20577"/>
          <ac:spMkLst>
            <pc:docMk/>
            <pc:sldMk cId="4218866459" sldId="270"/>
            <ac:spMk id="4" creationId="{9F06AFD2-CE28-8B4F-4F06-7A9364876718}"/>
          </ac:spMkLst>
        </pc:spChg>
      </pc:sldChg>
      <pc:sldChg chg="modSp add mod">
        <pc:chgData name="Derek Applebaum" userId="5bb138e2-627a-4865-acd6-bea8083c8d20" providerId="ADAL" clId="{7A6ECBF6-B760-4657-BEB6-B2C0103DBF09}" dt="2025-12-17T21:38:33.059" v="7539" actId="20577"/>
        <pc:sldMkLst>
          <pc:docMk/>
          <pc:sldMk cId="3350753614" sldId="271"/>
        </pc:sldMkLst>
        <pc:spChg chg="mod">
          <ac:chgData name="Derek Applebaum" userId="5bb138e2-627a-4865-acd6-bea8083c8d20" providerId="ADAL" clId="{7A6ECBF6-B760-4657-BEB6-B2C0103DBF09}" dt="2025-12-17T21:38:33.059" v="7539" actId="20577"/>
          <ac:spMkLst>
            <pc:docMk/>
            <pc:sldMk cId="3350753614" sldId="271"/>
            <ac:spMk id="4" creationId="{8040EB7E-5D1D-FD44-F4E0-D9125E6E49A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865A50-FCBD-39A7-4A4D-0B6761EC9F3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EBCC8D37-3134-F7A5-6F60-B9AE7ADC2F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BFD1212-F34A-44A8-B047-37F446B6ABC0}" type="datetimeFigureOut">
              <a:rPr lang="en-CA" smtClean="0"/>
              <a:t>2026-01-14</a:t>
            </a:fld>
            <a:endParaRPr lang="en-CA"/>
          </a:p>
        </p:txBody>
      </p:sp>
      <p:sp>
        <p:nvSpPr>
          <p:cNvPr id="4" name="Footer Placeholder 3">
            <a:extLst>
              <a:ext uri="{FF2B5EF4-FFF2-40B4-BE49-F238E27FC236}">
                <a16:creationId xmlns:a16="http://schemas.microsoft.com/office/drawing/2014/main" id="{C55EF912-80EA-9DC9-9599-DBF16F9C5F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57AE7104-9CDA-E1F0-6252-5939846F43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1190323-96A7-4269-A941-D67C2E79AD04}" type="slidenum">
              <a:rPr lang="en-CA" smtClean="0"/>
              <a:t>‹#›</a:t>
            </a:fld>
            <a:endParaRPr lang="en-CA"/>
          </a:p>
        </p:txBody>
      </p:sp>
    </p:spTree>
    <p:extLst>
      <p:ext uri="{BB962C8B-B14F-4D97-AF65-F5344CB8AC3E}">
        <p14:creationId xmlns:p14="http://schemas.microsoft.com/office/powerpoint/2010/main" val="7826739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492414-DCA0-404E-84EA-AE9D5243EE16}" type="datetimeFigureOut">
              <a:rPr lang="en-CA" smtClean="0"/>
              <a:t>2026-01-14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5C4313-CEF8-4979-86C0-0E5E7646123A}" type="slidenum">
              <a:rPr lang="en-CA" smtClean="0"/>
              <a:t>‹#›</a:t>
            </a:fld>
            <a:endParaRPr lang="en-CA"/>
          </a:p>
        </p:txBody>
      </p:sp>
    </p:spTree>
    <p:extLst>
      <p:ext uri="{BB962C8B-B14F-4D97-AF65-F5344CB8AC3E}">
        <p14:creationId xmlns:p14="http://schemas.microsoft.com/office/powerpoint/2010/main" val="205209310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2622620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8E40B1-5654-465E-B8D3-91F3DDD33977}" type="datetime1">
              <a:rPr lang="en-CA" smtClean="0"/>
              <a:t>2026-01-14</a:t>
            </a:fld>
            <a:endParaRPr lang="en-CA"/>
          </a:p>
        </p:txBody>
      </p:sp>
      <p:sp>
        <p:nvSpPr>
          <p:cNvPr id="5" name="Footer Placeholder 4"/>
          <p:cNvSpPr>
            <a:spLocks noGrp="1"/>
          </p:cNvSpPr>
          <p:nvPr>
            <p:ph type="ftr" sz="quarter" idx="11"/>
          </p:nvPr>
        </p:nvSpPr>
        <p:spPr/>
        <p:txBody>
          <a:bodyPr/>
          <a:lstStyle/>
          <a:p>
            <a:r>
              <a:rPr lang="en-CA"/>
              <a:t>STRICTLY CONFIDENTIAL</a:t>
            </a:r>
          </a:p>
        </p:txBody>
      </p:sp>
      <p:sp>
        <p:nvSpPr>
          <p:cNvPr id="6" name="Slide Number Placeholder 5"/>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4194284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BDEAB2-E7D6-4699-8587-545FC100A175}" type="datetime1">
              <a:rPr lang="en-CA" smtClean="0"/>
              <a:t>2026-01-14</a:t>
            </a:fld>
            <a:endParaRPr lang="en-CA"/>
          </a:p>
        </p:txBody>
      </p:sp>
      <p:sp>
        <p:nvSpPr>
          <p:cNvPr id="5" name="Footer Placeholder 4"/>
          <p:cNvSpPr>
            <a:spLocks noGrp="1"/>
          </p:cNvSpPr>
          <p:nvPr>
            <p:ph type="ftr" sz="quarter" idx="11"/>
          </p:nvPr>
        </p:nvSpPr>
        <p:spPr/>
        <p:txBody>
          <a:bodyPr/>
          <a:lstStyle/>
          <a:p>
            <a:r>
              <a:rPr lang="en-CA"/>
              <a:t>STRICTLY CONFIDENTIAL</a:t>
            </a:r>
          </a:p>
        </p:txBody>
      </p:sp>
      <p:sp>
        <p:nvSpPr>
          <p:cNvPr id="6" name="Slide Number Placeholder 5"/>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234979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00003F94-A577-4CFA-9338-06AC1180805D}" type="datetime1">
              <a:rPr lang="en-CA" smtClean="0"/>
              <a:t>2026-01-14</a:t>
            </a:fld>
            <a:endParaRPr lang="en-CA"/>
          </a:p>
        </p:txBody>
      </p:sp>
      <p:sp>
        <p:nvSpPr>
          <p:cNvPr id="5" name="Footer Placeholder 4"/>
          <p:cNvSpPr>
            <a:spLocks noGrp="1"/>
          </p:cNvSpPr>
          <p:nvPr>
            <p:ph type="ftr" sz="quarter" idx="11"/>
          </p:nvPr>
        </p:nvSpPr>
        <p:spPr>
          <a:xfrm>
            <a:off x="3776135" y="6422854"/>
            <a:ext cx="4279669" cy="365125"/>
          </a:xfrm>
        </p:spPr>
        <p:txBody>
          <a:bodyPr/>
          <a:lstStyle/>
          <a:p>
            <a:r>
              <a:rPr lang="en-CA"/>
              <a:t>STRICTLY CONFIDENTIAL</a:t>
            </a:r>
          </a:p>
        </p:txBody>
      </p:sp>
      <p:sp>
        <p:nvSpPr>
          <p:cNvPr id="6" name="Slide Number Placeholder 5"/>
          <p:cNvSpPr>
            <a:spLocks noGrp="1"/>
          </p:cNvSpPr>
          <p:nvPr>
            <p:ph type="sldNum" sz="quarter" idx="12"/>
          </p:nvPr>
        </p:nvSpPr>
        <p:spPr>
          <a:xfrm>
            <a:off x="8073048" y="6422854"/>
            <a:ext cx="879759" cy="365125"/>
          </a:xfrm>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426832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3534DC-40CD-405C-B6E2-032B463E24D7}" type="datetime1">
              <a:rPr lang="en-CA" smtClean="0"/>
              <a:t>2026-01-14</a:t>
            </a:fld>
            <a:endParaRPr lang="en-CA"/>
          </a:p>
        </p:txBody>
      </p:sp>
      <p:sp>
        <p:nvSpPr>
          <p:cNvPr id="5" name="Footer Placeholder 4"/>
          <p:cNvSpPr>
            <a:spLocks noGrp="1"/>
          </p:cNvSpPr>
          <p:nvPr>
            <p:ph type="ftr" sz="quarter" idx="11"/>
          </p:nvPr>
        </p:nvSpPr>
        <p:spPr/>
        <p:txBody>
          <a:bodyPr/>
          <a:lstStyle/>
          <a:p>
            <a:r>
              <a:rPr lang="en-CA"/>
              <a:t>STRICTLY CONFIDENTIAL</a:t>
            </a:r>
          </a:p>
        </p:txBody>
      </p:sp>
      <p:sp>
        <p:nvSpPr>
          <p:cNvPr id="6" name="Slide Number Placeholder 5"/>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323407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6BCD358-2307-4EFD-88B1-5BD99CD81FEE}" type="datetime1">
              <a:rPr lang="en-CA" smtClean="0"/>
              <a:t>2026-01-14</a:t>
            </a:fld>
            <a:endParaRPr lang="en-CA"/>
          </a:p>
        </p:txBody>
      </p:sp>
      <p:sp>
        <p:nvSpPr>
          <p:cNvPr id="5" name="Footer Placeholder 4"/>
          <p:cNvSpPr>
            <a:spLocks noGrp="1"/>
          </p:cNvSpPr>
          <p:nvPr>
            <p:ph type="ftr" sz="quarter" idx="11"/>
          </p:nvPr>
        </p:nvSpPr>
        <p:spPr/>
        <p:txBody>
          <a:bodyPr/>
          <a:lstStyle>
            <a:lvl1pPr>
              <a:defRPr>
                <a:solidFill>
                  <a:schemeClr val="tx2"/>
                </a:solidFill>
              </a:defRPr>
            </a:lvl1pPr>
          </a:lstStyle>
          <a:p>
            <a:r>
              <a:rPr lang="en-CA"/>
              <a:t>STRICTLY CONFIDENTIAL</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9A5A378-DB24-4914-82A8-E2D2AC932430}" type="slidenum">
              <a:rPr lang="en-CA" smtClean="0"/>
              <a:t>‹#›</a:t>
            </a:fld>
            <a:endParaRPr lang="en-CA"/>
          </a:p>
        </p:txBody>
      </p:sp>
    </p:spTree>
    <p:extLst>
      <p:ext uri="{BB962C8B-B14F-4D97-AF65-F5344CB8AC3E}">
        <p14:creationId xmlns:p14="http://schemas.microsoft.com/office/powerpoint/2010/main" val="416854402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76B4EC-AE3E-49E5-94EC-E8F13BFA6AB1}" type="datetime1">
              <a:rPr lang="en-CA" smtClean="0"/>
              <a:t>2026-01-14</a:t>
            </a:fld>
            <a:endParaRPr lang="en-CA"/>
          </a:p>
        </p:txBody>
      </p:sp>
      <p:sp>
        <p:nvSpPr>
          <p:cNvPr id="6" name="Footer Placeholder 5"/>
          <p:cNvSpPr>
            <a:spLocks noGrp="1"/>
          </p:cNvSpPr>
          <p:nvPr>
            <p:ph type="ftr" sz="quarter" idx="11"/>
          </p:nvPr>
        </p:nvSpPr>
        <p:spPr/>
        <p:txBody>
          <a:bodyPr/>
          <a:lstStyle/>
          <a:p>
            <a:r>
              <a:rPr lang="en-CA"/>
              <a:t>STRICTLY CONFIDENTIAL</a:t>
            </a:r>
          </a:p>
        </p:txBody>
      </p:sp>
      <p:sp>
        <p:nvSpPr>
          <p:cNvPr id="7" name="Slide Number Placeholder 6"/>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82744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EEA597-9483-441E-BA6E-BD6F15BC3028}" type="datetime1">
              <a:rPr lang="en-CA" smtClean="0"/>
              <a:t>2026-01-14</a:t>
            </a:fld>
            <a:endParaRPr lang="en-CA"/>
          </a:p>
        </p:txBody>
      </p:sp>
      <p:sp>
        <p:nvSpPr>
          <p:cNvPr id="8" name="Footer Placeholder 7"/>
          <p:cNvSpPr>
            <a:spLocks noGrp="1"/>
          </p:cNvSpPr>
          <p:nvPr>
            <p:ph type="ftr" sz="quarter" idx="11"/>
          </p:nvPr>
        </p:nvSpPr>
        <p:spPr/>
        <p:txBody>
          <a:bodyPr/>
          <a:lstStyle/>
          <a:p>
            <a:r>
              <a:rPr lang="en-CA"/>
              <a:t>STRICTLY CONFIDENTIAL</a:t>
            </a:r>
          </a:p>
        </p:txBody>
      </p:sp>
      <p:sp>
        <p:nvSpPr>
          <p:cNvPr id="9" name="Slide Number Placeholder 8"/>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11031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356CA5-33C7-46CD-B025-9D3D902316EF}" type="datetime1">
              <a:rPr lang="en-CA" smtClean="0"/>
              <a:t>2026-01-14</a:t>
            </a:fld>
            <a:endParaRPr lang="en-CA"/>
          </a:p>
        </p:txBody>
      </p:sp>
      <p:sp>
        <p:nvSpPr>
          <p:cNvPr id="4" name="Footer Placeholder 3"/>
          <p:cNvSpPr>
            <a:spLocks noGrp="1"/>
          </p:cNvSpPr>
          <p:nvPr>
            <p:ph type="ftr" sz="quarter" idx="11"/>
          </p:nvPr>
        </p:nvSpPr>
        <p:spPr/>
        <p:txBody>
          <a:bodyPr/>
          <a:lstStyle/>
          <a:p>
            <a:r>
              <a:rPr lang="en-CA"/>
              <a:t>STRICTLY CONFIDENTIAL</a:t>
            </a:r>
          </a:p>
        </p:txBody>
      </p:sp>
      <p:sp>
        <p:nvSpPr>
          <p:cNvPr id="5" name="Slide Number Placeholder 4"/>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552777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59F85-1C04-4257-A502-AA9D0935785B}" type="datetime1">
              <a:rPr lang="en-CA" smtClean="0"/>
              <a:t>2026-01-14</a:t>
            </a:fld>
            <a:endParaRPr lang="en-CA"/>
          </a:p>
        </p:txBody>
      </p:sp>
      <p:sp>
        <p:nvSpPr>
          <p:cNvPr id="3" name="Footer Placeholder 2"/>
          <p:cNvSpPr>
            <a:spLocks noGrp="1"/>
          </p:cNvSpPr>
          <p:nvPr>
            <p:ph type="ftr" sz="quarter" idx="11"/>
          </p:nvPr>
        </p:nvSpPr>
        <p:spPr/>
        <p:txBody>
          <a:bodyPr/>
          <a:lstStyle/>
          <a:p>
            <a:r>
              <a:rPr lang="en-CA"/>
              <a:t>STRICTLY CONFIDENTIAL</a:t>
            </a:r>
          </a:p>
        </p:txBody>
      </p:sp>
      <p:sp>
        <p:nvSpPr>
          <p:cNvPr id="4" name="Slide Number Placeholder 3"/>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918663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58028D-311C-4F33-8AC4-0CD8211BA302}" type="datetime1">
              <a:rPr lang="en-CA" smtClean="0"/>
              <a:t>2026-01-14</a:t>
            </a:fld>
            <a:endParaRPr lang="en-CA"/>
          </a:p>
        </p:txBody>
      </p:sp>
      <p:sp>
        <p:nvSpPr>
          <p:cNvPr id="6" name="Footer Placeholder 5"/>
          <p:cNvSpPr>
            <a:spLocks noGrp="1"/>
          </p:cNvSpPr>
          <p:nvPr>
            <p:ph type="ftr" sz="quarter" idx="11"/>
          </p:nvPr>
        </p:nvSpPr>
        <p:spPr/>
        <p:txBody>
          <a:bodyPr/>
          <a:lstStyle/>
          <a:p>
            <a:r>
              <a:rPr lang="en-CA"/>
              <a:t>STRICTLY CONFIDENTIAL</a:t>
            </a:r>
          </a:p>
        </p:txBody>
      </p:sp>
      <p:sp>
        <p:nvSpPr>
          <p:cNvPr id="7" name="Slide Number Placeholder 6"/>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3447053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FA5B07-3028-4A8B-8C20-F8205A53A3CB}" type="datetime1">
              <a:rPr lang="en-CA" smtClean="0"/>
              <a:t>2026-01-14</a:t>
            </a:fld>
            <a:endParaRPr lang="en-CA"/>
          </a:p>
        </p:txBody>
      </p:sp>
      <p:sp>
        <p:nvSpPr>
          <p:cNvPr id="6" name="Footer Placeholder 5"/>
          <p:cNvSpPr>
            <a:spLocks noGrp="1"/>
          </p:cNvSpPr>
          <p:nvPr>
            <p:ph type="ftr" sz="quarter" idx="11"/>
          </p:nvPr>
        </p:nvSpPr>
        <p:spPr/>
        <p:txBody>
          <a:bodyPr/>
          <a:lstStyle/>
          <a:p>
            <a:r>
              <a:rPr lang="en-CA"/>
              <a:t>STRICTLY CONFIDENTIAL</a:t>
            </a:r>
          </a:p>
        </p:txBody>
      </p:sp>
      <p:sp>
        <p:nvSpPr>
          <p:cNvPr id="7" name="Slide Number Placeholder 6"/>
          <p:cNvSpPr>
            <a:spLocks noGrp="1"/>
          </p:cNvSpPr>
          <p:nvPr>
            <p:ph type="sldNum" sz="quarter" idx="12"/>
          </p:nvPr>
        </p:nvSpPr>
        <p:spPr/>
        <p:txBody>
          <a:bodyPr/>
          <a:lstStyle/>
          <a:p>
            <a:fld id="{A9A5A378-DB24-4914-82A8-E2D2AC932430}" type="slidenum">
              <a:rPr lang="en-CA" smtClean="0"/>
              <a:t>‹#›</a:t>
            </a:fld>
            <a:endParaRPr lang="en-CA"/>
          </a:p>
        </p:txBody>
      </p:sp>
    </p:spTree>
    <p:extLst>
      <p:ext uri="{BB962C8B-B14F-4D97-AF65-F5344CB8AC3E}">
        <p14:creationId xmlns:p14="http://schemas.microsoft.com/office/powerpoint/2010/main" val="205631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AF66D7F-7464-4475-A794-BB329E9118F4}" type="datetime1">
              <a:rPr lang="en-CA" smtClean="0"/>
              <a:t>2026-01-14</a:t>
            </a:fld>
            <a:endParaRPr lang="en-CA"/>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r>
              <a:rPr lang="en-CA"/>
              <a:t>STRICTLY CONFIDENTIAL</a:t>
            </a:r>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9A5A378-DB24-4914-82A8-E2D2AC932430}" type="slidenum">
              <a:rPr lang="en-CA" smtClean="0"/>
              <a:t>‹#›</a:t>
            </a:fld>
            <a:endParaRPr lang="en-CA"/>
          </a:p>
        </p:txBody>
      </p:sp>
    </p:spTree>
    <p:extLst>
      <p:ext uri="{BB962C8B-B14F-4D97-AF65-F5344CB8AC3E}">
        <p14:creationId xmlns:p14="http://schemas.microsoft.com/office/powerpoint/2010/main" val="275324642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67564D6-576C-45C9-B7EA-F7701B149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0994"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5" name="Picture 4" descr="A blue triangle with black text&#10;&#10;AI-generated content may be incorrect.">
            <a:extLst>
              <a:ext uri="{FF2B5EF4-FFF2-40B4-BE49-F238E27FC236}">
                <a16:creationId xmlns:a16="http://schemas.microsoft.com/office/drawing/2014/main" id="{EE1E7E1E-4A04-3F92-57C1-3ED04A77E0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276" y="1995922"/>
            <a:ext cx="3374654" cy="2824710"/>
          </a:xfrm>
          <a:prstGeom prst="rect">
            <a:avLst/>
          </a:prstGeom>
        </p:spPr>
      </p:pic>
      <p:sp>
        <p:nvSpPr>
          <p:cNvPr id="16" name="Rectangle 15">
            <a:extLst>
              <a:ext uri="{FF2B5EF4-FFF2-40B4-BE49-F238E27FC236}">
                <a16:creationId xmlns:a16="http://schemas.microsoft.com/office/drawing/2014/main" id="{F9060CEE-D73E-44ED-A407-C828C9E4D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0994" y="0"/>
            <a:ext cx="75610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F0B544C-FD6C-42D8-B6B7-DDF7E60D0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0994" y="2059012"/>
            <a:ext cx="7561006" cy="182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2" name="Title 1">
            <a:extLst>
              <a:ext uri="{FF2B5EF4-FFF2-40B4-BE49-F238E27FC236}">
                <a16:creationId xmlns:a16="http://schemas.microsoft.com/office/drawing/2014/main" id="{DA4A1E76-B82E-9150-AAFC-723869BC9EAA}"/>
              </a:ext>
            </a:extLst>
          </p:cNvPr>
          <p:cNvSpPr>
            <a:spLocks noGrp="1"/>
          </p:cNvSpPr>
          <p:nvPr>
            <p:ph type="ctrTitle"/>
          </p:nvPr>
        </p:nvSpPr>
        <p:spPr>
          <a:xfrm>
            <a:off x="4963246" y="2194560"/>
            <a:ext cx="6905666" cy="1739347"/>
          </a:xfrm>
        </p:spPr>
        <p:txBody>
          <a:bodyPr>
            <a:normAutofit fontScale="90000"/>
          </a:bodyPr>
          <a:lstStyle/>
          <a:p>
            <a:r>
              <a:rPr lang="en-CA" sz="5100" b="1" dirty="0">
                <a:solidFill>
                  <a:schemeClr val="tx2"/>
                </a:solidFill>
                <a:latin typeface="Arial Narrow" panose="020B0606020202030204" pitchFamily="34" charset="0"/>
              </a:rPr>
              <a:t>Date of death returns and other personal tax planning</a:t>
            </a:r>
          </a:p>
        </p:txBody>
      </p:sp>
      <p:sp>
        <p:nvSpPr>
          <p:cNvPr id="3" name="Subtitle 2">
            <a:extLst>
              <a:ext uri="{FF2B5EF4-FFF2-40B4-BE49-F238E27FC236}">
                <a16:creationId xmlns:a16="http://schemas.microsoft.com/office/drawing/2014/main" id="{53C9BCE2-B5DE-E34D-C79F-50BA61B545A1}"/>
              </a:ext>
            </a:extLst>
          </p:cNvPr>
          <p:cNvSpPr>
            <a:spLocks noGrp="1"/>
          </p:cNvSpPr>
          <p:nvPr>
            <p:ph type="subTitle" idx="1"/>
          </p:nvPr>
        </p:nvSpPr>
        <p:spPr>
          <a:xfrm>
            <a:off x="4963246" y="3996250"/>
            <a:ext cx="6905666" cy="1942434"/>
          </a:xfrm>
        </p:spPr>
        <p:txBody>
          <a:bodyPr>
            <a:normAutofit/>
          </a:bodyPr>
          <a:lstStyle/>
          <a:p>
            <a:endParaRPr lang="en-CA" dirty="0">
              <a:solidFill>
                <a:schemeClr val="bg1"/>
              </a:solidFill>
              <a:latin typeface="Arial Narrow" panose="020B0606020202030204" pitchFamily="34" charset="0"/>
            </a:endParaRPr>
          </a:p>
          <a:p>
            <a:r>
              <a:rPr lang="en-CA" dirty="0">
                <a:solidFill>
                  <a:schemeClr val="bg1"/>
                </a:solidFill>
                <a:latin typeface="Arial Narrow" panose="020B0606020202030204" pitchFamily="34" charset="0"/>
              </a:rPr>
              <a:t>Presented by: Derek Applebaum, CPA, CA, LPA</a:t>
            </a:r>
          </a:p>
          <a:p>
            <a:r>
              <a:rPr lang="en-CA" dirty="0">
                <a:solidFill>
                  <a:schemeClr val="bg1"/>
                </a:solidFill>
                <a:latin typeface="Arial Narrow" panose="020B0606020202030204" pitchFamily="34" charset="0"/>
              </a:rPr>
              <a:t>January 29, 2026</a:t>
            </a:r>
          </a:p>
        </p:txBody>
      </p:sp>
    </p:spTree>
    <p:extLst>
      <p:ext uri="{BB962C8B-B14F-4D97-AF65-F5344CB8AC3E}">
        <p14:creationId xmlns:p14="http://schemas.microsoft.com/office/powerpoint/2010/main" val="4243355266"/>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FB739-4585-55BD-7F95-1EC5A2238D1D}"/>
              </a:ext>
            </a:extLst>
          </p:cNvPr>
          <p:cNvSpPr>
            <a:spLocks noGrp="1"/>
          </p:cNvSpPr>
          <p:nvPr>
            <p:ph type="title"/>
          </p:nvPr>
        </p:nvSpPr>
        <p:spPr/>
        <p:txBody>
          <a:bodyPr/>
          <a:lstStyle/>
          <a:p>
            <a:r>
              <a:rPr lang="en-CA" b="1" dirty="0">
                <a:latin typeface="Arial Narrow" panose="020B0606020202030204" pitchFamily="34" charset="0"/>
              </a:rPr>
              <a:t>Estate Administration tax aka Probate</a:t>
            </a:r>
          </a:p>
        </p:txBody>
      </p:sp>
      <p:sp>
        <p:nvSpPr>
          <p:cNvPr id="4" name="Rectangle 1">
            <a:extLst>
              <a:ext uri="{FF2B5EF4-FFF2-40B4-BE49-F238E27FC236}">
                <a16:creationId xmlns:a16="http://schemas.microsoft.com/office/drawing/2014/main" id="{8F62A8C4-504E-12EB-34C9-659D572E0196}"/>
              </a:ext>
            </a:extLst>
          </p:cNvPr>
          <p:cNvSpPr>
            <a:spLocks noGrp="1" noChangeArrowheads="1"/>
          </p:cNvSpPr>
          <p:nvPr>
            <p:ph idx="1"/>
          </p:nvPr>
        </p:nvSpPr>
        <p:spPr bwMode="auto">
          <a:xfrm>
            <a:off x="830542" y="1825853"/>
            <a:ext cx="10528833" cy="523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lang="en-US" altLang="en-US" sz="1600" dirty="0">
                <a:latin typeface="Arial Narrow" panose="020B0606020202030204" pitchFamily="34" charset="0"/>
              </a:rPr>
              <a:t>Probate can be a more complicated area and in Ontario is referred to as Estate Administration Tax (EAT)</a:t>
            </a:r>
          </a:p>
          <a:p>
            <a:pPr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It is very important to consult a lawyer to deal with the probate of an estate</a:t>
            </a:r>
          </a:p>
          <a:p>
            <a:pPr eaLnBrk="0" fontAlgn="base" hangingPunct="0">
              <a:lnSpc>
                <a:spcPct val="100000"/>
              </a:lnSpc>
              <a:spcBef>
                <a:spcPct val="0"/>
              </a:spcBef>
              <a:spcAft>
                <a:spcPts val="1200"/>
              </a:spcAft>
              <a:buClrTx/>
            </a:pPr>
            <a:r>
              <a:rPr lang="en-US" altLang="en-US" sz="1600" dirty="0">
                <a:latin typeface="Arial Narrow" panose="020B0606020202030204" pitchFamily="34" charset="0"/>
              </a:rPr>
              <a:t>Summary of EAT:</a:t>
            </a:r>
          </a:p>
          <a:p>
            <a:pPr lvl="2"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The estates valued at $50,000 or less no EAT is payable</a:t>
            </a:r>
          </a:p>
          <a:p>
            <a:pPr lvl="2" eaLnBrk="0" fontAlgn="base" hangingPunct="0">
              <a:lnSpc>
                <a:spcPct val="100000"/>
              </a:lnSpc>
              <a:spcBef>
                <a:spcPct val="0"/>
              </a:spcBef>
              <a:spcAft>
                <a:spcPts val="1200"/>
              </a:spcAft>
              <a:buClrTx/>
            </a:pPr>
            <a:r>
              <a:rPr lang="en-US" altLang="en-US" sz="1600">
                <a:latin typeface="Arial Narrow" panose="020B0606020202030204" pitchFamily="34" charset="0"/>
              </a:rPr>
              <a:t>For estates </a:t>
            </a:r>
            <a:r>
              <a:rPr lang="en-US" altLang="en-US" sz="1600" dirty="0">
                <a:latin typeface="Arial Narrow" panose="020B0606020202030204" pitchFamily="34" charset="0"/>
              </a:rPr>
              <a:t>valued at $50,000 or more EAT is calculated on the portion exceeding $50,000</a:t>
            </a:r>
          </a:p>
          <a:p>
            <a:pPr lvl="2"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EAT is calcu</a:t>
            </a:r>
            <a:r>
              <a:rPr lang="en-US" altLang="en-US" sz="1600" dirty="0">
                <a:latin typeface="Arial Narrow" panose="020B0606020202030204" pitchFamily="34" charset="0"/>
              </a:rPr>
              <a:t>lated at $15 for every $1,000 above $50,000</a:t>
            </a:r>
          </a:p>
          <a:p>
            <a:pPr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The followi</a:t>
            </a:r>
            <a:r>
              <a:rPr lang="en-US" altLang="en-US" sz="1600" dirty="0">
                <a:latin typeface="Arial Narrow" panose="020B0606020202030204" pitchFamily="34" charset="0"/>
              </a:rPr>
              <a:t>ng is included in the calculation:</a:t>
            </a:r>
          </a:p>
          <a:p>
            <a:pPr lvl="1"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Real estate in Ontario (less encum</a:t>
            </a:r>
            <a:r>
              <a:rPr lang="en-US" altLang="en-US" sz="1600" dirty="0">
                <a:latin typeface="Arial Narrow" panose="020B0606020202030204" pitchFamily="34" charset="0"/>
              </a:rPr>
              <a:t>brances such as mortgage or liens)</a:t>
            </a:r>
          </a:p>
          <a:p>
            <a:pPr lvl="1"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Bank accounts (including those </a:t>
            </a:r>
            <a:r>
              <a:rPr lang="en-US" altLang="en-US" sz="1600" dirty="0">
                <a:latin typeface="Arial Narrow" panose="020B0606020202030204" pitchFamily="34" charset="0"/>
              </a:rPr>
              <a:t>at foreign banks)</a:t>
            </a:r>
          </a:p>
          <a:p>
            <a:pPr lvl="1" eaLnBrk="0" fontAlgn="base" hangingPunct="0">
              <a:lnSpc>
                <a:spcPct val="100000"/>
              </a:lnSpc>
              <a:spcBef>
                <a:spcPct val="0"/>
              </a:spcBef>
              <a:spcAft>
                <a:spcPts val="1200"/>
              </a:spcAft>
              <a:buClrTx/>
            </a:pPr>
            <a:r>
              <a:rPr kumimoji="0" lang="en-US" altLang="en-US" sz="1600" b="0" i="0" u="none" strike="noStrike" cap="none" normalizeH="0" baseline="0" dirty="0">
                <a:ln>
                  <a:noFill/>
                </a:ln>
                <a:solidFill>
                  <a:schemeClr val="tx1"/>
                </a:solidFill>
                <a:effectLst/>
                <a:latin typeface="Arial Narrow" panose="020B0606020202030204" pitchFamily="34" charset="0"/>
              </a:rPr>
              <a:t>Investments (stocks, bonds, trust units, TFSA, RRSP, RRIFs)</a:t>
            </a:r>
          </a:p>
          <a:p>
            <a:pPr lvl="1" eaLnBrk="0" fontAlgn="base" hangingPunct="0">
              <a:lnSpc>
                <a:spcPct val="100000"/>
              </a:lnSpc>
              <a:spcBef>
                <a:spcPct val="0"/>
              </a:spcBef>
              <a:spcAft>
                <a:spcPts val="1200"/>
              </a:spcAft>
              <a:buClrTx/>
            </a:pPr>
            <a:r>
              <a:rPr lang="en-US" altLang="en-US" sz="1600" dirty="0">
                <a:latin typeface="Arial Narrow" panose="020B0606020202030204" pitchFamily="34" charset="0"/>
              </a:rPr>
              <a:t>Vehicles and vessels (cars, trucks, boats, ATVs, monocycles, trailers whether situation in or outside Ontario)</a:t>
            </a:r>
          </a:p>
          <a:p>
            <a:pPr lvl="1" eaLnBrk="0" fontAlgn="base" hangingPunct="0">
              <a:lnSpc>
                <a:spcPct val="100000"/>
              </a:lnSpc>
              <a:spcBef>
                <a:spcPct val="0"/>
              </a:spcBef>
              <a:spcAft>
                <a:spcPts val="1200"/>
              </a:spcAft>
              <a:buClrTx/>
            </a:pPr>
            <a:r>
              <a:rPr lang="en-US" altLang="en-US" sz="1600" dirty="0">
                <a:latin typeface="Arial Narrow" panose="020B0606020202030204" pitchFamily="34" charset="0"/>
              </a:rPr>
              <a:t>Business interest i.e. shares of an non public company.</a:t>
            </a:r>
          </a:p>
          <a:p>
            <a:pPr lvl="1" eaLnBrk="0" fontAlgn="base" hangingPunct="0">
              <a:lnSpc>
                <a:spcPct val="100000"/>
              </a:lnSpc>
              <a:spcBef>
                <a:spcPct val="0"/>
              </a:spcBef>
              <a:spcAft>
                <a:spcPts val="1200"/>
              </a:spcAft>
              <a:buClrTx/>
            </a:pPr>
            <a:endParaRPr kumimoji="0" lang="en-US" altLang="en-US" sz="2200" b="0" i="0" u="none" strike="noStrike" cap="none" normalizeH="0" baseline="0" dirty="0">
              <a:ln>
                <a:noFill/>
              </a:ln>
              <a:solidFill>
                <a:schemeClr val="tx1"/>
              </a:solidFill>
              <a:effectLst/>
              <a:latin typeface="Arial Narrow" panose="020B0606020202030204" pitchFamily="34" charset="0"/>
            </a:endParaRPr>
          </a:p>
        </p:txBody>
      </p:sp>
      <p:sp>
        <p:nvSpPr>
          <p:cNvPr id="6" name="Slide Number Placeholder 5">
            <a:extLst>
              <a:ext uri="{FF2B5EF4-FFF2-40B4-BE49-F238E27FC236}">
                <a16:creationId xmlns:a16="http://schemas.microsoft.com/office/drawing/2014/main" id="{073BF80C-42DF-EC9E-2710-CD28D58B23B6}"/>
              </a:ext>
            </a:extLst>
          </p:cNvPr>
          <p:cNvSpPr>
            <a:spLocks noGrp="1"/>
          </p:cNvSpPr>
          <p:nvPr>
            <p:ph type="sldNum" sz="quarter" idx="12"/>
          </p:nvPr>
        </p:nvSpPr>
        <p:spPr>
          <a:xfrm>
            <a:off x="11081714" y="6422853"/>
            <a:ext cx="946264" cy="365125"/>
          </a:xfrm>
        </p:spPr>
        <p:txBody>
          <a:bodyPr/>
          <a:lstStyle/>
          <a:p>
            <a:fld id="{A9A5A378-DB24-4914-82A8-E2D2AC932430}" type="slidenum">
              <a:rPr lang="en-CA" b="1" smtClean="0">
                <a:latin typeface="Arial Narrow" panose="020B0606020202030204" pitchFamily="34" charset="0"/>
              </a:rPr>
              <a:t>10</a:t>
            </a:fld>
            <a:endParaRPr lang="en-CA" b="1" dirty="0">
              <a:latin typeface="Arial Narrow" panose="020B0606020202030204" pitchFamily="34" charset="0"/>
            </a:endParaRPr>
          </a:p>
        </p:txBody>
      </p:sp>
    </p:spTree>
    <p:extLst>
      <p:ext uri="{BB962C8B-B14F-4D97-AF65-F5344CB8AC3E}">
        <p14:creationId xmlns:p14="http://schemas.microsoft.com/office/powerpoint/2010/main" val="1513187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E9AD5-6A03-D6ED-1538-75B019E87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6D8A01-0C94-7164-7CB4-88616030535A}"/>
              </a:ext>
            </a:extLst>
          </p:cNvPr>
          <p:cNvSpPr>
            <a:spLocks noGrp="1"/>
          </p:cNvSpPr>
          <p:nvPr>
            <p:ph type="title"/>
          </p:nvPr>
        </p:nvSpPr>
        <p:spPr/>
        <p:txBody>
          <a:bodyPr/>
          <a:lstStyle/>
          <a:p>
            <a:r>
              <a:rPr lang="en-CA" b="1" dirty="0">
                <a:latin typeface="Arial Narrow" panose="020B0606020202030204" pitchFamily="34" charset="0"/>
              </a:rPr>
              <a:t>Estate Administration tax aka Probate</a:t>
            </a:r>
          </a:p>
        </p:txBody>
      </p:sp>
      <p:sp>
        <p:nvSpPr>
          <p:cNvPr id="4" name="Rectangle 1">
            <a:extLst>
              <a:ext uri="{FF2B5EF4-FFF2-40B4-BE49-F238E27FC236}">
                <a16:creationId xmlns:a16="http://schemas.microsoft.com/office/drawing/2014/main" id="{9F06AFD2-CE28-8B4F-4F06-7A9364876718}"/>
              </a:ext>
            </a:extLst>
          </p:cNvPr>
          <p:cNvSpPr>
            <a:spLocks noGrp="1" noChangeArrowheads="1"/>
          </p:cNvSpPr>
          <p:nvPr>
            <p:ph idx="1"/>
          </p:nvPr>
        </p:nvSpPr>
        <p:spPr bwMode="auto">
          <a:xfrm>
            <a:off x="830542" y="2641463"/>
            <a:ext cx="10528833"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1" eaLnBrk="0" fontAlgn="base" hangingPunct="0">
              <a:lnSpc>
                <a:spcPct val="100000"/>
              </a:lnSpc>
              <a:spcBef>
                <a:spcPct val="0"/>
              </a:spcBef>
              <a:spcAft>
                <a:spcPts val="1200"/>
              </a:spcAft>
              <a:buClrTx/>
            </a:pPr>
            <a:r>
              <a:rPr kumimoji="0" lang="en-US" altLang="en-US" sz="2200" b="0" i="0" u="none" strike="noStrike" cap="none" normalizeH="0" baseline="0" dirty="0">
                <a:ln>
                  <a:noFill/>
                </a:ln>
                <a:solidFill>
                  <a:schemeClr val="tx1"/>
                </a:solidFill>
                <a:effectLst/>
                <a:latin typeface="Arial Narrow" panose="020B0606020202030204" pitchFamily="34" charset="0"/>
              </a:rPr>
              <a:t>The value of each asset is determined as of the date of death, typically using fair market value.  Supporting documentation (such as appraisals or statements) must be retained</a:t>
            </a:r>
          </a:p>
          <a:p>
            <a:pPr lvl="1" eaLnBrk="0" fontAlgn="base" hangingPunct="0">
              <a:lnSpc>
                <a:spcPct val="100000"/>
              </a:lnSpc>
              <a:spcBef>
                <a:spcPct val="0"/>
              </a:spcBef>
              <a:spcAft>
                <a:spcPts val="1200"/>
              </a:spcAft>
              <a:buClrTx/>
            </a:pPr>
            <a:r>
              <a:rPr lang="en-US" altLang="en-US" sz="2200" dirty="0">
                <a:latin typeface="Arial Narrow" panose="020B0606020202030204" pitchFamily="34" charset="0"/>
              </a:rPr>
              <a:t>Planning points to avoid probate:</a:t>
            </a:r>
          </a:p>
          <a:p>
            <a:pPr lvl="2" eaLnBrk="0" fontAlgn="base" hangingPunct="0">
              <a:lnSpc>
                <a:spcPct val="100000"/>
              </a:lnSpc>
              <a:spcBef>
                <a:spcPct val="0"/>
              </a:spcBef>
              <a:spcAft>
                <a:spcPts val="1200"/>
              </a:spcAft>
              <a:buClrTx/>
            </a:pPr>
            <a:r>
              <a:rPr kumimoji="0" lang="en-US" altLang="en-US" sz="2000" b="0" i="0" u="none" strike="noStrike" cap="none" normalizeH="0" baseline="0" dirty="0">
                <a:ln>
                  <a:noFill/>
                </a:ln>
                <a:solidFill>
                  <a:schemeClr val="tx1"/>
                </a:solidFill>
                <a:effectLst/>
                <a:latin typeface="Arial Narrow" panose="020B0606020202030204" pitchFamily="34" charset="0"/>
              </a:rPr>
              <a:t>Designate a beneficiary of RPPs, RRSPs, RRIFs</a:t>
            </a:r>
            <a:r>
              <a:rPr lang="en-US" altLang="en-US" sz="2000" dirty="0">
                <a:latin typeface="Arial Narrow" panose="020B0606020202030204" pitchFamily="34" charset="0"/>
              </a:rPr>
              <a:t>, and TFSAs</a:t>
            </a:r>
          </a:p>
          <a:p>
            <a:pPr lvl="2" eaLnBrk="0" fontAlgn="base" hangingPunct="0">
              <a:lnSpc>
                <a:spcPct val="100000"/>
              </a:lnSpc>
              <a:spcBef>
                <a:spcPct val="0"/>
              </a:spcBef>
              <a:spcAft>
                <a:spcPts val="1200"/>
              </a:spcAft>
              <a:buClrTx/>
            </a:pPr>
            <a:r>
              <a:rPr kumimoji="0" lang="en-US" altLang="en-US" sz="2000" b="0" i="0" u="none" strike="noStrike" cap="none" normalizeH="0" baseline="0" dirty="0">
                <a:ln>
                  <a:noFill/>
                </a:ln>
                <a:solidFill>
                  <a:schemeClr val="tx1"/>
                </a:solidFill>
                <a:effectLst/>
                <a:latin typeface="Arial Narrow" panose="020B0606020202030204" pitchFamily="34" charset="0"/>
              </a:rPr>
              <a:t>Gift excess cash and ass</a:t>
            </a:r>
            <a:r>
              <a:rPr lang="en-US" altLang="en-US" sz="2000" dirty="0">
                <a:latin typeface="Arial Narrow" panose="020B0606020202030204" pitchFamily="34" charset="0"/>
              </a:rPr>
              <a:t>ets prior to death</a:t>
            </a:r>
          </a:p>
          <a:p>
            <a:pPr lvl="2" eaLnBrk="0" fontAlgn="base" hangingPunct="0">
              <a:lnSpc>
                <a:spcPct val="100000"/>
              </a:lnSpc>
              <a:spcBef>
                <a:spcPct val="0"/>
              </a:spcBef>
              <a:spcAft>
                <a:spcPts val="1200"/>
              </a:spcAft>
              <a:buClrTx/>
            </a:pPr>
            <a:r>
              <a:rPr kumimoji="0" lang="en-US" altLang="en-US" sz="2000" b="0" i="0" u="none" strike="noStrike" cap="none" normalizeH="0" baseline="0" dirty="0">
                <a:ln>
                  <a:noFill/>
                </a:ln>
                <a:solidFill>
                  <a:schemeClr val="tx1"/>
                </a:solidFill>
                <a:effectLst/>
                <a:latin typeface="Arial Narrow" panose="020B0606020202030204" pitchFamily="34" charset="0"/>
              </a:rPr>
              <a:t>Mult</a:t>
            </a:r>
            <a:r>
              <a:rPr lang="en-US" altLang="en-US" sz="2000" dirty="0">
                <a:latin typeface="Arial Narrow" panose="020B0606020202030204" pitchFamily="34" charset="0"/>
              </a:rPr>
              <a:t>iples Wills (speak with a lawyer)</a:t>
            </a:r>
          </a:p>
          <a:p>
            <a:pPr lvl="2" eaLnBrk="0" fontAlgn="base" hangingPunct="0">
              <a:lnSpc>
                <a:spcPct val="100000"/>
              </a:lnSpc>
              <a:spcBef>
                <a:spcPct val="0"/>
              </a:spcBef>
              <a:spcAft>
                <a:spcPts val="1200"/>
              </a:spcAft>
              <a:buClrTx/>
            </a:pPr>
            <a:endParaRPr kumimoji="0" lang="en-US" altLang="en-US" sz="2000" b="0" i="0" u="none" strike="noStrike" cap="none" normalizeH="0" baseline="0" dirty="0">
              <a:ln>
                <a:noFill/>
              </a:ln>
              <a:solidFill>
                <a:schemeClr val="tx1"/>
              </a:solidFill>
              <a:effectLst/>
              <a:latin typeface="Arial Narrow" panose="020B0606020202030204" pitchFamily="34" charset="0"/>
            </a:endParaRPr>
          </a:p>
          <a:p>
            <a:pPr lvl="1" eaLnBrk="0" fontAlgn="base" hangingPunct="0">
              <a:lnSpc>
                <a:spcPct val="100000"/>
              </a:lnSpc>
              <a:spcBef>
                <a:spcPct val="0"/>
              </a:spcBef>
              <a:spcAft>
                <a:spcPts val="1200"/>
              </a:spcAft>
              <a:buClrTx/>
            </a:pPr>
            <a:endParaRPr kumimoji="0" lang="en-US" altLang="en-US" sz="2200" b="0" i="0" u="none" strike="noStrike" cap="none" normalizeH="0" baseline="0" dirty="0">
              <a:ln>
                <a:noFill/>
              </a:ln>
              <a:solidFill>
                <a:schemeClr val="tx1"/>
              </a:solidFill>
              <a:effectLst/>
              <a:latin typeface="Arial Narrow" panose="020B0606020202030204" pitchFamily="34" charset="0"/>
            </a:endParaRPr>
          </a:p>
        </p:txBody>
      </p:sp>
      <p:sp>
        <p:nvSpPr>
          <p:cNvPr id="6" name="Slide Number Placeholder 5">
            <a:extLst>
              <a:ext uri="{FF2B5EF4-FFF2-40B4-BE49-F238E27FC236}">
                <a16:creationId xmlns:a16="http://schemas.microsoft.com/office/drawing/2014/main" id="{0298D9F4-D7D8-21E4-7F43-005EF9942627}"/>
              </a:ext>
            </a:extLst>
          </p:cNvPr>
          <p:cNvSpPr>
            <a:spLocks noGrp="1"/>
          </p:cNvSpPr>
          <p:nvPr>
            <p:ph type="sldNum" sz="quarter" idx="12"/>
          </p:nvPr>
        </p:nvSpPr>
        <p:spPr>
          <a:xfrm>
            <a:off x="11081714" y="6422853"/>
            <a:ext cx="946264" cy="365125"/>
          </a:xfrm>
        </p:spPr>
        <p:txBody>
          <a:bodyPr/>
          <a:lstStyle/>
          <a:p>
            <a:fld id="{A9A5A378-DB24-4914-82A8-E2D2AC932430}" type="slidenum">
              <a:rPr lang="en-CA" b="1" smtClean="0">
                <a:latin typeface="Arial Narrow" panose="020B0606020202030204" pitchFamily="34" charset="0"/>
              </a:rPr>
              <a:t>11</a:t>
            </a:fld>
            <a:endParaRPr lang="en-CA" b="1" dirty="0">
              <a:latin typeface="Arial Narrow" panose="020B0606020202030204" pitchFamily="34" charset="0"/>
            </a:endParaRPr>
          </a:p>
        </p:txBody>
      </p:sp>
    </p:spTree>
    <p:extLst>
      <p:ext uri="{BB962C8B-B14F-4D97-AF65-F5344CB8AC3E}">
        <p14:creationId xmlns:p14="http://schemas.microsoft.com/office/powerpoint/2010/main" val="4218866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49" name="Rectangle 10248">
            <a:extLst>
              <a:ext uri="{FF2B5EF4-FFF2-40B4-BE49-F238E27FC236}">
                <a16:creationId xmlns:a16="http://schemas.microsoft.com/office/drawing/2014/main" id="{621227B1-1586-4CEF-A0F1-E3C7FFBD4A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059012"/>
            <a:ext cx="12188952"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pic>
        <p:nvPicPr>
          <p:cNvPr id="10244" name="Picture 4" descr="Blue Questions Stock Illustrations – 4,148 Blue Questions Stock  Illustrations, Vectors &amp; Clipart - Dreamstime">
            <a:extLst>
              <a:ext uri="{FF2B5EF4-FFF2-40B4-BE49-F238E27FC236}">
                <a16:creationId xmlns:a16="http://schemas.microsoft.com/office/drawing/2014/main" id="{F99DF906-31A8-7742-7E28-DFF7222E71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536" r="1131"/>
          <a:stretch>
            <a:fill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251" name="Rectangle 10250">
            <a:extLst>
              <a:ext uri="{FF2B5EF4-FFF2-40B4-BE49-F238E27FC236}">
                <a16:creationId xmlns:a16="http://schemas.microsoft.com/office/drawing/2014/main" id="{AD84F4E6-B3B1-40B7-A8C4-2D1683E6F6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059012"/>
            <a:ext cx="12188952" cy="18288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2" name="Title 1">
            <a:extLst>
              <a:ext uri="{FF2B5EF4-FFF2-40B4-BE49-F238E27FC236}">
                <a16:creationId xmlns:a16="http://schemas.microsoft.com/office/drawing/2014/main" id="{EEBC17FD-55D2-3BCC-6501-296AD11441D3}"/>
              </a:ext>
            </a:extLst>
          </p:cNvPr>
          <p:cNvSpPr>
            <a:spLocks noGrp="1"/>
          </p:cNvSpPr>
          <p:nvPr>
            <p:ph type="title"/>
          </p:nvPr>
        </p:nvSpPr>
        <p:spPr>
          <a:xfrm>
            <a:off x="365759" y="2166364"/>
            <a:ext cx="11471565" cy="1739347"/>
          </a:xfrm>
        </p:spPr>
        <p:txBody>
          <a:bodyPr vert="horz" lIns="91440" tIns="45720" rIns="91440" bIns="45720" rtlCol="0" anchor="ctr">
            <a:normAutofit/>
          </a:bodyPr>
          <a:lstStyle/>
          <a:p>
            <a:pPr algn="ctr">
              <a:lnSpc>
                <a:spcPct val="80000"/>
              </a:lnSpc>
            </a:pPr>
            <a:r>
              <a:rPr lang="en-US" sz="6000" b="1" spc="150" dirty="0">
                <a:solidFill>
                  <a:schemeClr val="tx1"/>
                </a:solidFill>
                <a:latin typeface="Arial Narrow" panose="020B0606020202030204" pitchFamily="34" charset="0"/>
              </a:rPr>
              <a:t>Thank You!</a:t>
            </a:r>
          </a:p>
        </p:txBody>
      </p:sp>
      <p:sp>
        <p:nvSpPr>
          <p:cNvPr id="10253" name="Rectangle 10252">
            <a:extLst>
              <a:ext uri="{FF2B5EF4-FFF2-40B4-BE49-F238E27FC236}">
                <a16:creationId xmlns:a16="http://schemas.microsoft.com/office/drawing/2014/main" id="{67B81D4B-A7B2-4B11-A131-E1B85DFEE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3887812"/>
            <a:ext cx="12188952" cy="457200"/>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3" name="Content Placeholder 2">
            <a:extLst>
              <a:ext uri="{FF2B5EF4-FFF2-40B4-BE49-F238E27FC236}">
                <a16:creationId xmlns:a16="http://schemas.microsoft.com/office/drawing/2014/main" id="{262FEFDB-CF9B-3D77-5A90-886418DAC51B}"/>
              </a:ext>
            </a:extLst>
          </p:cNvPr>
          <p:cNvSpPr>
            <a:spLocks noGrp="1"/>
          </p:cNvSpPr>
          <p:nvPr>
            <p:ph idx="1"/>
          </p:nvPr>
        </p:nvSpPr>
        <p:spPr>
          <a:xfrm>
            <a:off x="347472" y="3913632"/>
            <a:ext cx="11503152" cy="457200"/>
          </a:xfrm>
        </p:spPr>
        <p:txBody>
          <a:bodyPr vert="horz" lIns="91440" tIns="45720" rIns="91440" bIns="45720" rtlCol="0">
            <a:normAutofit/>
          </a:bodyPr>
          <a:lstStyle/>
          <a:p>
            <a:pPr marL="0" indent="0" algn="ctr">
              <a:buNone/>
            </a:pPr>
            <a:r>
              <a:rPr lang="en-US" sz="2400" dirty="0">
                <a:solidFill>
                  <a:schemeClr val="tx2">
                    <a:lumMod val="25000"/>
                  </a:schemeClr>
                </a:solidFill>
                <a:latin typeface="Arial Narrow" panose="020B0606020202030204" pitchFamily="34" charset="0"/>
              </a:rPr>
              <a:t>Any questions?</a:t>
            </a:r>
          </a:p>
        </p:txBody>
      </p:sp>
      <p:sp>
        <p:nvSpPr>
          <p:cNvPr id="4" name="Footer Placeholder 3">
            <a:extLst>
              <a:ext uri="{FF2B5EF4-FFF2-40B4-BE49-F238E27FC236}">
                <a16:creationId xmlns:a16="http://schemas.microsoft.com/office/drawing/2014/main" id="{9883FC92-8180-1477-8F40-50A45069B145}"/>
              </a:ext>
            </a:extLst>
          </p:cNvPr>
          <p:cNvSpPr>
            <a:spLocks noGrp="1"/>
          </p:cNvSpPr>
          <p:nvPr>
            <p:ph type="ftr" sz="quarter" idx="11"/>
          </p:nvPr>
        </p:nvSpPr>
        <p:spPr>
          <a:xfrm>
            <a:off x="3573780" y="6422853"/>
            <a:ext cx="5044440" cy="365125"/>
          </a:xfrm>
        </p:spPr>
        <p:txBody>
          <a:bodyPr vert="horz" lIns="91440" tIns="45720" rIns="91440" bIns="45720" rtlCol="0" anchor="ctr">
            <a:normAutofit/>
          </a:bodyPr>
          <a:lstStyle/>
          <a:p>
            <a:pPr algn="ctr" defTabSz="914400">
              <a:spcAft>
                <a:spcPts val="600"/>
              </a:spcAft>
            </a:pPr>
            <a:r>
              <a:rPr lang="en-US" sz="1200" b="1" kern="1200" dirty="0">
                <a:solidFill>
                  <a:srgbClr val="FFFFFF"/>
                </a:solidFill>
                <a:latin typeface="Arial Narrow" panose="020B0606020202030204" pitchFamily="34" charset="0"/>
              </a:rPr>
              <a:t>STRICTLY CONFIDENTIAL</a:t>
            </a:r>
          </a:p>
        </p:txBody>
      </p:sp>
      <p:sp>
        <p:nvSpPr>
          <p:cNvPr id="5" name="Slide Number Placeholder 4">
            <a:extLst>
              <a:ext uri="{FF2B5EF4-FFF2-40B4-BE49-F238E27FC236}">
                <a16:creationId xmlns:a16="http://schemas.microsoft.com/office/drawing/2014/main" id="{AF782D00-4B03-B053-774B-BE441603ADA1}"/>
              </a:ext>
            </a:extLst>
          </p:cNvPr>
          <p:cNvSpPr>
            <a:spLocks noGrp="1"/>
          </p:cNvSpPr>
          <p:nvPr>
            <p:ph type="sldNum" sz="quarter" idx="12"/>
          </p:nvPr>
        </p:nvSpPr>
        <p:spPr>
          <a:xfrm>
            <a:off x="11150538" y="6422854"/>
            <a:ext cx="946264" cy="365125"/>
          </a:xfrm>
        </p:spPr>
        <p:txBody>
          <a:bodyPr vert="horz" lIns="45720" tIns="45720" rIns="91440" bIns="45720" rtlCol="0" anchor="ctr">
            <a:normAutofit/>
          </a:bodyPr>
          <a:lstStyle/>
          <a:p>
            <a:pPr defTabSz="914400">
              <a:spcAft>
                <a:spcPts val="600"/>
              </a:spcAft>
            </a:pPr>
            <a:fld id="{A9A5A378-DB24-4914-82A8-E2D2AC932430}" type="slidenum">
              <a:rPr lang="en-US" b="1">
                <a:solidFill>
                  <a:srgbClr val="FFFFFF"/>
                </a:solidFill>
                <a:latin typeface="Arial Narrow" panose="020B0606020202030204" pitchFamily="34" charset="0"/>
              </a:rPr>
              <a:pPr defTabSz="914400">
                <a:spcAft>
                  <a:spcPts val="600"/>
                </a:spcAft>
              </a:pPr>
              <a:t>12</a:t>
            </a:fld>
            <a:endParaRPr lang="en-US" b="1" dirty="0">
              <a:solidFill>
                <a:srgbClr val="FFFFFF"/>
              </a:solidFill>
              <a:latin typeface="Arial Narrow" panose="020B0606020202030204" pitchFamily="34" charset="0"/>
            </a:endParaRPr>
          </a:p>
        </p:txBody>
      </p:sp>
    </p:spTree>
    <p:extLst>
      <p:ext uri="{BB962C8B-B14F-4D97-AF65-F5344CB8AC3E}">
        <p14:creationId xmlns:p14="http://schemas.microsoft.com/office/powerpoint/2010/main" val="288237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FC2A35-2CA6-EAC7-49D5-BD744629F8AB}"/>
              </a:ext>
            </a:extLst>
          </p:cNvPr>
          <p:cNvSpPr>
            <a:spLocks noGrp="1"/>
          </p:cNvSpPr>
          <p:nvPr>
            <p:ph type="title"/>
          </p:nvPr>
        </p:nvSpPr>
        <p:spPr>
          <a:xfrm>
            <a:off x="629674" y="622337"/>
            <a:ext cx="3709991" cy="5180709"/>
          </a:xfrm>
        </p:spPr>
        <p:txBody>
          <a:bodyPr vert="horz" lIns="91440" tIns="45720" rIns="91440" bIns="45720" rtlCol="0" anchor="ctr">
            <a:normAutofit/>
          </a:bodyPr>
          <a:lstStyle/>
          <a:p>
            <a:r>
              <a:rPr lang="en-US" b="1" dirty="0">
                <a:solidFill>
                  <a:schemeClr val="bg1"/>
                </a:solidFill>
                <a:latin typeface="Arial Narrow" panose="020B0606020202030204" pitchFamily="34" charset="0"/>
              </a:rPr>
              <a:t>Topics to be covered</a:t>
            </a:r>
            <a:endParaRPr lang="en-US" b="1" spc="150" dirty="0">
              <a:solidFill>
                <a:schemeClr val="bg1"/>
              </a:solidFill>
              <a:latin typeface="Arial Narrow" panose="020B0606020202030204" pitchFamily="34" charset="0"/>
            </a:endParaRPr>
          </a:p>
        </p:txBody>
      </p:sp>
      <p:sp useBgFill="1">
        <p:nvSpPr>
          <p:cNvPr id="23" name="Rectangle 22">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3">
            <a:extLst>
              <a:ext uri="{FF2B5EF4-FFF2-40B4-BE49-F238E27FC236}">
                <a16:creationId xmlns:a16="http://schemas.microsoft.com/office/drawing/2014/main" id="{3909942B-612D-339D-29EB-164657C91C64}"/>
              </a:ext>
            </a:extLst>
          </p:cNvPr>
          <p:cNvSpPr>
            <a:spLocks noChangeArrowheads="1"/>
          </p:cNvSpPr>
          <p:nvPr/>
        </p:nvSpPr>
        <p:spPr bwMode="auto">
          <a:xfrm>
            <a:off x="5163670" y="838647"/>
            <a:ext cx="6713698" cy="518070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285750" lvl="0" indent="-182880" defTabSz="914400" fontAlgn="base">
              <a:lnSpc>
                <a:spcPct val="90000"/>
              </a:lnSpc>
              <a:spcAft>
                <a:spcPts val="1200"/>
              </a:spcAft>
              <a:buClr>
                <a:schemeClr val="tx1"/>
              </a:buClr>
              <a:buFont typeface="Wingdings" pitchFamily="2" charset="2"/>
              <a:buChar char=""/>
            </a:pPr>
            <a:r>
              <a:rPr lang="en-US" altLang="en-US" sz="2400" dirty="0">
                <a:solidFill>
                  <a:schemeClr val="tx2"/>
                </a:solidFill>
                <a:latin typeface="Arial Narrow" panose="020B0606020202030204" pitchFamily="34" charset="0"/>
              </a:rPr>
              <a:t>Date of death returns</a:t>
            </a:r>
          </a:p>
          <a:p>
            <a:pPr marL="285750" lvl="0" indent="-182880" defTabSz="914400" fontAlgn="base">
              <a:lnSpc>
                <a:spcPct val="90000"/>
              </a:lnSpc>
              <a:spcAft>
                <a:spcPts val="1200"/>
              </a:spcAft>
              <a:buClr>
                <a:schemeClr val="tx1"/>
              </a:buClr>
              <a:buFont typeface="Wingdings" pitchFamily="2" charset="2"/>
              <a:buChar char=""/>
            </a:pPr>
            <a:r>
              <a:rPr lang="en-US" altLang="en-US" sz="2400" dirty="0">
                <a:solidFill>
                  <a:schemeClr val="tx2"/>
                </a:solidFill>
                <a:latin typeface="Arial Narrow" panose="020B0606020202030204" pitchFamily="34" charset="0"/>
              </a:rPr>
              <a:t>Ontario estate administration tax (EAT)</a:t>
            </a:r>
          </a:p>
          <a:p>
            <a:pPr marL="285750" lvl="0" indent="-182880" defTabSz="914400" fontAlgn="base">
              <a:lnSpc>
                <a:spcPct val="90000"/>
              </a:lnSpc>
              <a:spcAft>
                <a:spcPts val="1200"/>
              </a:spcAft>
              <a:buClr>
                <a:schemeClr val="tx1"/>
              </a:buClr>
              <a:buFont typeface="Wingdings" pitchFamily="2" charset="2"/>
              <a:buChar char=""/>
            </a:pPr>
            <a:r>
              <a:rPr lang="en-US" altLang="en-US" sz="2400" dirty="0">
                <a:solidFill>
                  <a:schemeClr val="tx2"/>
                </a:solidFill>
                <a:latin typeface="Arial Narrow" panose="020B0606020202030204" pitchFamily="34" charset="0"/>
              </a:rPr>
              <a:t>Disability tax credit</a:t>
            </a:r>
          </a:p>
        </p:txBody>
      </p:sp>
      <p:sp>
        <p:nvSpPr>
          <p:cNvPr id="9" name="Footer Placeholder 8">
            <a:extLst>
              <a:ext uri="{FF2B5EF4-FFF2-40B4-BE49-F238E27FC236}">
                <a16:creationId xmlns:a16="http://schemas.microsoft.com/office/drawing/2014/main" id="{128D07B4-04C0-1CFF-8616-4EC3F1E89C50}"/>
              </a:ext>
            </a:extLst>
          </p:cNvPr>
          <p:cNvSpPr>
            <a:spLocks noGrp="1"/>
          </p:cNvSpPr>
          <p:nvPr>
            <p:ph type="ftr" sz="quarter" idx="11"/>
          </p:nvPr>
        </p:nvSpPr>
        <p:spPr>
          <a:xfrm>
            <a:off x="3573780" y="6405577"/>
            <a:ext cx="5044440" cy="365125"/>
          </a:xfrm>
        </p:spPr>
        <p:txBody>
          <a:bodyPr/>
          <a:lstStyle/>
          <a:p>
            <a:pPr algn="ctr"/>
            <a:endParaRPr lang="en-CA" sz="1200" b="1" dirty="0">
              <a:solidFill>
                <a:schemeClr val="bg2">
                  <a:lumMod val="25000"/>
                </a:schemeClr>
              </a:solidFill>
              <a:latin typeface="Arial Narrow" panose="020B0606020202030204" pitchFamily="34" charset="0"/>
            </a:endParaRPr>
          </a:p>
        </p:txBody>
      </p:sp>
      <p:sp>
        <p:nvSpPr>
          <p:cNvPr id="11" name="Slide Number Placeholder 10">
            <a:extLst>
              <a:ext uri="{FF2B5EF4-FFF2-40B4-BE49-F238E27FC236}">
                <a16:creationId xmlns:a16="http://schemas.microsoft.com/office/drawing/2014/main" id="{88FB02F7-5977-9EEE-3FE9-09F2707B4B34}"/>
              </a:ext>
            </a:extLst>
          </p:cNvPr>
          <p:cNvSpPr>
            <a:spLocks noGrp="1"/>
          </p:cNvSpPr>
          <p:nvPr>
            <p:ph type="sldNum" sz="quarter" idx="12"/>
          </p:nvPr>
        </p:nvSpPr>
        <p:spPr>
          <a:xfrm>
            <a:off x="11121043" y="6405577"/>
            <a:ext cx="946264" cy="365125"/>
          </a:xfrm>
        </p:spPr>
        <p:txBody>
          <a:bodyPr/>
          <a:lstStyle/>
          <a:p>
            <a:fld id="{A9A5A378-DB24-4914-82A8-E2D2AC932430}" type="slidenum">
              <a:rPr lang="en-CA" b="1" smtClean="0">
                <a:solidFill>
                  <a:schemeClr val="bg2">
                    <a:lumMod val="25000"/>
                  </a:schemeClr>
                </a:solidFill>
                <a:latin typeface="Arial Narrow" panose="020B0606020202030204" pitchFamily="34" charset="0"/>
              </a:rPr>
              <a:t>2</a:t>
            </a:fld>
            <a:endParaRPr lang="en-CA" b="1" dirty="0">
              <a:solidFill>
                <a:schemeClr val="bg2">
                  <a:lumMod val="25000"/>
                </a:schemeClr>
              </a:solidFill>
              <a:latin typeface="Arial Narrow" panose="020B0606020202030204" pitchFamily="34" charset="0"/>
            </a:endParaRPr>
          </a:p>
        </p:txBody>
      </p:sp>
    </p:spTree>
    <p:extLst>
      <p:ext uri="{BB962C8B-B14F-4D97-AF65-F5344CB8AC3E}">
        <p14:creationId xmlns:p14="http://schemas.microsoft.com/office/powerpoint/2010/main" val="414667226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75240-80A0-2237-A75D-9381692DA668}"/>
              </a:ext>
            </a:extLst>
          </p:cNvPr>
          <p:cNvSpPr>
            <a:spLocks noGrp="1"/>
          </p:cNvSpPr>
          <p:nvPr>
            <p:ph type="title"/>
          </p:nvPr>
        </p:nvSpPr>
        <p:spPr/>
        <p:txBody>
          <a:bodyPr/>
          <a:lstStyle/>
          <a:p>
            <a:r>
              <a:rPr lang="en-US" b="1" dirty="0">
                <a:latin typeface="Arial Narrow" panose="020B0606020202030204" pitchFamily="34" charset="0"/>
              </a:rPr>
              <a:t>Date of death return</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8A6C94CF-FB2E-73C6-6DFD-C68D33D2618E}"/>
              </a:ext>
            </a:extLst>
          </p:cNvPr>
          <p:cNvSpPr>
            <a:spLocks noGrp="1" noChangeArrowheads="1"/>
          </p:cNvSpPr>
          <p:nvPr>
            <p:ph idx="1"/>
          </p:nvPr>
        </p:nvSpPr>
        <p:spPr bwMode="auto">
          <a:xfrm>
            <a:off x="100585" y="1925745"/>
            <a:ext cx="1218847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A date of death return is required to be filed for any individual who dies in the year</a:t>
            </a:r>
          </a:p>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The return needs to be filed by April 30 if person died before October 31 and June 30</a:t>
            </a:r>
            <a:r>
              <a:rPr lang="en-US" altLang="en-US" sz="2400" baseline="30000" dirty="0">
                <a:latin typeface="Arial Narrow" panose="020B0606020202030204" pitchFamily="34" charset="0"/>
              </a:rPr>
              <a:t>th</a:t>
            </a:r>
            <a:r>
              <a:rPr lang="en-US" altLang="en-US" sz="2400" dirty="0">
                <a:latin typeface="Arial Narrow" panose="020B0606020202030204" pitchFamily="34" charset="0"/>
              </a:rPr>
              <a:t> if died after October 31</a:t>
            </a:r>
          </a:p>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On the date prior to the date of death the taxpayer is deemed to have disposed of all their assets at fair market value</a:t>
            </a:r>
          </a:p>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To lower tax consequences certain items can be transferred tax free to the respective spouse.  </a:t>
            </a:r>
          </a:p>
          <a:p>
            <a:pPr marL="228600" lvl="1" indent="0" eaLnBrk="0" fontAlgn="base" hangingPunct="0">
              <a:lnSpc>
                <a:spcPct val="100000"/>
              </a:lnSpc>
              <a:spcBef>
                <a:spcPct val="0"/>
              </a:spcBef>
              <a:spcAft>
                <a:spcPts val="1200"/>
              </a:spcAft>
              <a:buClrTx/>
              <a:buNone/>
            </a:pPr>
            <a:r>
              <a:rPr lang="en-US" altLang="en-US" sz="2200" dirty="0">
                <a:latin typeface="Arial Narrow" panose="020B0606020202030204" pitchFamily="34" charset="0"/>
              </a:rPr>
              <a:t>These assets include: RRSP, RRIF, non public and public shares.  To transfer RRSP, RRIF tax free certain forms </a:t>
            </a:r>
          </a:p>
          <a:p>
            <a:pPr marL="228600" lvl="1" indent="0" eaLnBrk="0" fontAlgn="base" hangingPunct="0">
              <a:lnSpc>
                <a:spcPct val="100000"/>
              </a:lnSpc>
              <a:spcBef>
                <a:spcPct val="0"/>
              </a:spcBef>
              <a:spcAft>
                <a:spcPts val="1200"/>
              </a:spcAft>
              <a:buClrTx/>
              <a:buNone/>
            </a:pPr>
            <a:r>
              <a:rPr lang="en-US" altLang="en-US" sz="2200" dirty="0">
                <a:latin typeface="Arial Narrow" panose="020B0606020202030204" pitchFamily="34" charset="0"/>
              </a:rPr>
              <a:t>need to be completed at the bank or brokerage account.  It is important you speak to your</a:t>
            </a:r>
          </a:p>
          <a:p>
            <a:pPr marL="228600" lvl="1" indent="0" eaLnBrk="0" fontAlgn="base" hangingPunct="0">
              <a:lnSpc>
                <a:spcPct val="100000"/>
              </a:lnSpc>
              <a:spcBef>
                <a:spcPct val="0"/>
              </a:spcBef>
              <a:spcAft>
                <a:spcPts val="1200"/>
              </a:spcAft>
              <a:buClrTx/>
              <a:buNone/>
            </a:pPr>
            <a:r>
              <a:rPr lang="en-US" altLang="en-US" sz="2200" dirty="0">
                <a:latin typeface="Arial Narrow" panose="020B0606020202030204" pitchFamily="34" charset="0"/>
              </a:rPr>
              <a:t>broker or bank that holds the investments.  A common error is the broker issues an incorrect slip.</a:t>
            </a:r>
          </a:p>
        </p:txBody>
      </p:sp>
      <p:sp>
        <p:nvSpPr>
          <p:cNvPr id="5" name="Footer Placeholder 4">
            <a:extLst>
              <a:ext uri="{FF2B5EF4-FFF2-40B4-BE49-F238E27FC236}">
                <a16:creationId xmlns:a16="http://schemas.microsoft.com/office/drawing/2014/main" id="{98F4B44C-06A6-D869-154D-96F5A08906C8}"/>
              </a:ext>
            </a:extLst>
          </p:cNvPr>
          <p:cNvSpPr>
            <a:spLocks noGrp="1"/>
          </p:cNvSpPr>
          <p:nvPr>
            <p:ph type="ftr" sz="quarter" idx="11"/>
          </p:nvPr>
        </p:nvSpPr>
        <p:spPr>
          <a:xfrm>
            <a:off x="3572738" y="6422853"/>
            <a:ext cx="5044440" cy="365125"/>
          </a:xfrm>
        </p:spPr>
        <p:txBody>
          <a:bodyPr/>
          <a:lstStyle/>
          <a:p>
            <a:pPr algn="ctr"/>
            <a:endParaRPr lang="en-CA" sz="1200" b="1" dirty="0">
              <a:latin typeface="Arial Narrow" panose="020B0606020202030204" pitchFamily="34" charset="0"/>
            </a:endParaRPr>
          </a:p>
        </p:txBody>
      </p:sp>
      <p:sp>
        <p:nvSpPr>
          <p:cNvPr id="6" name="Slide Number Placeholder 5">
            <a:extLst>
              <a:ext uri="{FF2B5EF4-FFF2-40B4-BE49-F238E27FC236}">
                <a16:creationId xmlns:a16="http://schemas.microsoft.com/office/drawing/2014/main" id="{61F4EE3D-BB92-83D6-8D16-980D19901FF5}"/>
              </a:ext>
            </a:extLst>
          </p:cNvPr>
          <p:cNvSpPr>
            <a:spLocks noGrp="1"/>
          </p:cNvSpPr>
          <p:nvPr>
            <p:ph type="sldNum" sz="quarter" idx="12"/>
          </p:nvPr>
        </p:nvSpPr>
        <p:spPr>
          <a:xfrm>
            <a:off x="11101379" y="6422854"/>
            <a:ext cx="946264" cy="365125"/>
          </a:xfrm>
        </p:spPr>
        <p:txBody>
          <a:bodyPr/>
          <a:lstStyle/>
          <a:p>
            <a:fld id="{A9A5A378-DB24-4914-82A8-E2D2AC932430}" type="slidenum">
              <a:rPr lang="en-CA" b="1" smtClean="0">
                <a:latin typeface="Arial Narrow" panose="020B0606020202030204" pitchFamily="34" charset="0"/>
              </a:rPr>
              <a:t>3</a:t>
            </a:fld>
            <a:endParaRPr lang="en-CA" b="1" dirty="0">
              <a:latin typeface="Arial Narrow" panose="020B0606020202030204" pitchFamily="34" charset="0"/>
            </a:endParaRPr>
          </a:p>
        </p:txBody>
      </p:sp>
    </p:spTree>
    <p:extLst>
      <p:ext uri="{BB962C8B-B14F-4D97-AF65-F5344CB8AC3E}">
        <p14:creationId xmlns:p14="http://schemas.microsoft.com/office/powerpoint/2010/main" val="256108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38FE4-BC32-1BC4-B0E1-EDE3683527CE}"/>
              </a:ext>
            </a:extLst>
          </p:cNvPr>
          <p:cNvSpPr>
            <a:spLocks noGrp="1"/>
          </p:cNvSpPr>
          <p:nvPr>
            <p:ph type="title"/>
          </p:nvPr>
        </p:nvSpPr>
        <p:spPr/>
        <p:txBody>
          <a:bodyPr/>
          <a:lstStyle/>
          <a:p>
            <a:r>
              <a:rPr lang="en-US" b="1" dirty="0">
                <a:latin typeface="Arial Narrow" panose="020B0606020202030204" pitchFamily="34" charset="0"/>
              </a:rPr>
              <a:t>Who needs to be notified</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8D93D98B-231C-00D2-7FAA-1EC44D309AD8}"/>
              </a:ext>
            </a:extLst>
          </p:cNvPr>
          <p:cNvSpPr>
            <a:spLocks noGrp="1" noChangeArrowheads="1"/>
          </p:cNvSpPr>
          <p:nvPr>
            <p:ph idx="1"/>
          </p:nvPr>
        </p:nvSpPr>
        <p:spPr bwMode="auto">
          <a:xfrm>
            <a:off x="822961" y="2148442"/>
            <a:ext cx="1128576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Canada revenue agency (CRA) need to be notified of date of death</a:t>
            </a:r>
          </a:p>
          <a:p>
            <a:pPr eaLnBrk="0" fontAlgn="base" hangingPunct="0">
              <a:lnSpc>
                <a:spcPct val="100000"/>
              </a:lnSpc>
              <a:spcBef>
                <a:spcPct val="0"/>
              </a:spcBef>
              <a:spcAft>
                <a:spcPts val="1200"/>
              </a:spcAft>
              <a:buClrTx/>
            </a:pPr>
            <a:r>
              <a:rPr kumimoji="0" lang="en-US" altLang="en-US" sz="2400" b="0" i="0" u="none" strike="noStrike" cap="none" normalizeH="0" baseline="0" dirty="0">
                <a:ln>
                  <a:noFill/>
                </a:ln>
                <a:solidFill>
                  <a:schemeClr val="tx1"/>
                </a:solidFill>
                <a:effectLst/>
                <a:latin typeface="Arial Narrow" panose="020B0606020202030204" pitchFamily="34" charset="0"/>
              </a:rPr>
              <a:t>Service Canada needs to be notified of date of death to stop transfer of </a:t>
            </a:r>
          </a:p>
          <a:p>
            <a:pPr marL="228600" lvl="1" indent="0" eaLnBrk="0" fontAlgn="base" hangingPunct="0">
              <a:lnSpc>
                <a:spcPct val="100000"/>
              </a:lnSpc>
              <a:spcBef>
                <a:spcPct val="0"/>
              </a:spcBef>
              <a:spcAft>
                <a:spcPts val="1200"/>
              </a:spcAft>
              <a:buClrTx/>
              <a:buNone/>
            </a:pPr>
            <a:r>
              <a:rPr kumimoji="0" lang="en-US" altLang="en-US" sz="2200" b="0" i="0" u="none" strike="noStrike" cap="none" normalizeH="0" baseline="0" dirty="0">
                <a:ln>
                  <a:noFill/>
                </a:ln>
                <a:solidFill>
                  <a:schemeClr val="tx1"/>
                </a:solidFill>
                <a:effectLst/>
                <a:latin typeface="Arial Narrow" panose="020B0606020202030204" pitchFamily="34" charset="0"/>
              </a:rPr>
              <a:t>government payments like CPP , OAS</a:t>
            </a:r>
          </a:p>
          <a:p>
            <a:pPr eaLnBrk="0" fontAlgn="base" hangingPunct="0">
              <a:lnSpc>
                <a:spcPct val="100000"/>
              </a:lnSpc>
              <a:spcBef>
                <a:spcPct val="0"/>
              </a:spcBef>
              <a:spcAft>
                <a:spcPts val="1200"/>
              </a:spcAft>
              <a:buClrTx/>
            </a:pPr>
            <a:r>
              <a:rPr lang="en-US" altLang="en-US" sz="2400" dirty="0">
                <a:latin typeface="Arial Narrow" panose="020B0606020202030204" pitchFamily="34" charset="0"/>
              </a:rPr>
              <a:t>It is recommended that a copy of the will (if one exists) be sent to CRA with</a:t>
            </a:r>
          </a:p>
          <a:p>
            <a:pPr marL="0" indent="0" eaLnBrk="0" fontAlgn="base" hangingPunct="0">
              <a:lnSpc>
                <a:spcPct val="100000"/>
              </a:lnSpc>
              <a:spcBef>
                <a:spcPct val="0"/>
              </a:spcBef>
              <a:spcAft>
                <a:spcPts val="1200"/>
              </a:spcAft>
              <a:buClrTx/>
              <a:buNone/>
            </a:pPr>
            <a:r>
              <a:rPr lang="en-US" altLang="en-US" sz="2400" dirty="0">
                <a:latin typeface="Arial Narrow" panose="020B0606020202030204" pitchFamily="34" charset="0"/>
              </a:rPr>
              <a:t>  a letter detailing who the executor, administrators are with their SIN and </a:t>
            </a:r>
          </a:p>
          <a:p>
            <a:pPr marL="0" indent="0" eaLnBrk="0" fontAlgn="base" hangingPunct="0">
              <a:lnSpc>
                <a:spcPct val="100000"/>
              </a:lnSpc>
              <a:spcBef>
                <a:spcPct val="0"/>
              </a:spcBef>
              <a:spcAft>
                <a:spcPts val="1200"/>
              </a:spcAft>
              <a:buClrTx/>
              <a:buNone/>
            </a:pPr>
            <a:r>
              <a:rPr lang="en-US" altLang="en-US" sz="2400" dirty="0">
                <a:latin typeface="Arial Narrow" panose="020B0606020202030204" pitchFamily="34" charset="0"/>
              </a:rPr>
              <a:t>   and address.</a:t>
            </a:r>
          </a:p>
          <a:p>
            <a:pPr marL="228600" lvl="1" indent="0" eaLnBrk="0" fontAlgn="base" hangingPunct="0">
              <a:lnSpc>
                <a:spcPct val="100000"/>
              </a:lnSpc>
              <a:spcBef>
                <a:spcPct val="0"/>
              </a:spcBef>
              <a:spcAft>
                <a:spcPts val="1200"/>
              </a:spcAft>
              <a:buClrTx/>
              <a:buNone/>
            </a:pPr>
            <a:endParaRPr lang="en-US" altLang="en-US" sz="2200" dirty="0">
              <a:latin typeface="Arial Narrow" panose="020B0606020202030204" pitchFamily="34" charset="0"/>
            </a:endParaRPr>
          </a:p>
        </p:txBody>
      </p:sp>
      <p:sp>
        <p:nvSpPr>
          <p:cNvPr id="5" name="Footer Placeholder 4">
            <a:extLst>
              <a:ext uri="{FF2B5EF4-FFF2-40B4-BE49-F238E27FC236}">
                <a16:creationId xmlns:a16="http://schemas.microsoft.com/office/drawing/2014/main" id="{BAC70F30-FC02-9467-7332-4E50D4FDBAEA}"/>
              </a:ext>
            </a:extLst>
          </p:cNvPr>
          <p:cNvSpPr>
            <a:spLocks noGrp="1"/>
          </p:cNvSpPr>
          <p:nvPr>
            <p:ph type="ftr" sz="quarter" idx="11"/>
          </p:nvPr>
        </p:nvSpPr>
        <p:spPr>
          <a:xfrm>
            <a:off x="3462871" y="6391261"/>
            <a:ext cx="5044440" cy="365125"/>
          </a:xfrm>
        </p:spPr>
        <p:txBody>
          <a:bodyPr/>
          <a:lstStyle/>
          <a:p>
            <a:pPr algn="ctr"/>
            <a:endParaRPr lang="en-CA" sz="1200" b="1" dirty="0">
              <a:latin typeface="Arial Narrow" panose="020B0606020202030204" pitchFamily="34" charset="0"/>
            </a:endParaRPr>
          </a:p>
        </p:txBody>
      </p:sp>
      <p:sp>
        <p:nvSpPr>
          <p:cNvPr id="6" name="Slide Number Placeholder 5">
            <a:extLst>
              <a:ext uri="{FF2B5EF4-FFF2-40B4-BE49-F238E27FC236}">
                <a16:creationId xmlns:a16="http://schemas.microsoft.com/office/drawing/2014/main" id="{91A70395-26F7-F78D-487E-EC1836B039F9}"/>
              </a:ext>
            </a:extLst>
          </p:cNvPr>
          <p:cNvSpPr>
            <a:spLocks noGrp="1"/>
          </p:cNvSpPr>
          <p:nvPr>
            <p:ph type="sldNum" sz="quarter" idx="12"/>
          </p:nvPr>
        </p:nvSpPr>
        <p:spPr>
          <a:xfrm>
            <a:off x="11101379" y="6422853"/>
            <a:ext cx="946264" cy="365125"/>
          </a:xfrm>
        </p:spPr>
        <p:txBody>
          <a:bodyPr/>
          <a:lstStyle/>
          <a:p>
            <a:fld id="{A9A5A378-DB24-4914-82A8-E2D2AC932430}" type="slidenum">
              <a:rPr lang="en-CA" b="1" smtClean="0">
                <a:latin typeface="Arial Narrow" panose="020B0606020202030204" pitchFamily="34" charset="0"/>
              </a:rPr>
              <a:t>4</a:t>
            </a:fld>
            <a:endParaRPr lang="en-CA" b="1" dirty="0">
              <a:latin typeface="Arial Narrow" panose="020B0606020202030204" pitchFamily="34" charset="0"/>
            </a:endParaRPr>
          </a:p>
        </p:txBody>
      </p:sp>
    </p:spTree>
    <p:extLst>
      <p:ext uri="{BB962C8B-B14F-4D97-AF65-F5344CB8AC3E}">
        <p14:creationId xmlns:p14="http://schemas.microsoft.com/office/powerpoint/2010/main" val="3992467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5FDD-E5D2-9AA4-02BB-FA1F50CDA957}"/>
              </a:ext>
            </a:extLst>
          </p:cNvPr>
          <p:cNvSpPr>
            <a:spLocks noGrp="1"/>
          </p:cNvSpPr>
          <p:nvPr>
            <p:ph type="title"/>
          </p:nvPr>
        </p:nvSpPr>
        <p:spPr/>
        <p:txBody>
          <a:bodyPr/>
          <a:lstStyle/>
          <a:p>
            <a:r>
              <a:rPr lang="en-US" b="1" dirty="0">
                <a:latin typeface="Arial Narrow" panose="020B0606020202030204" pitchFamily="34" charset="0"/>
              </a:rPr>
              <a:t>Gathering tax information</a:t>
            </a:r>
            <a:endParaRPr lang="en-CA" b="1"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F935724E-6303-80E4-2BF0-FEA15E81283B}"/>
              </a:ext>
            </a:extLst>
          </p:cNvPr>
          <p:cNvSpPr>
            <a:spLocks noGrp="1"/>
          </p:cNvSpPr>
          <p:nvPr>
            <p:ph idx="1"/>
          </p:nvPr>
        </p:nvSpPr>
        <p:spPr>
          <a:xfrm>
            <a:off x="932689" y="1941913"/>
            <a:ext cx="9509760" cy="4916087"/>
          </a:xfrm>
        </p:spPr>
        <p:txBody>
          <a:bodyPr>
            <a:normAutofit fontScale="47500" lnSpcReduction="20000"/>
          </a:bodyPr>
          <a:lstStyle/>
          <a:p>
            <a:pPr marL="0" indent="0">
              <a:spcAft>
                <a:spcPts val="1200"/>
              </a:spcAft>
              <a:buNone/>
            </a:pPr>
            <a:r>
              <a:rPr lang="en-CA" sz="5100" dirty="0">
                <a:latin typeface="Arial Narrow" panose="020B0606020202030204" pitchFamily="34" charset="0"/>
              </a:rPr>
              <a:t>It is important to gather all the relevant tax information:</a:t>
            </a:r>
          </a:p>
          <a:p>
            <a:pPr>
              <a:spcAft>
                <a:spcPts val="1200"/>
              </a:spcAft>
            </a:pPr>
            <a:r>
              <a:rPr lang="en-CA" sz="5100" dirty="0">
                <a:latin typeface="Arial Narrow" panose="020B0606020202030204" pitchFamily="34" charset="0"/>
              </a:rPr>
              <a:t>T4RIF slip, T4 RSP slip,T4OAS slip, T4CPP</a:t>
            </a:r>
          </a:p>
          <a:p>
            <a:pPr>
              <a:spcAft>
                <a:spcPts val="1200"/>
              </a:spcAft>
            </a:pPr>
            <a:r>
              <a:rPr lang="en-CA" sz="5100" dirty="0">
                <a:latin typeface="Arial Narrow" panose="020B0606020202030204" pitchFamily="34" charset="0"/>
              </a:rPr>
              <a:t>T4CPP – death benefit slip ($2,500 - should be allocated to estate or beneficiaries) </a:t>
            </a:r>
          </a:p>
          <a:p>
            <a:pPr>
              <a:spcAft>
                <a:spcPts val="1200"/>
              </a:spcAft>
            </a:pPr>
            <a:r>
              <a:rPr lang="en-CA" sz="5100" dirty="0">
                <a:latin typeface="Arial Narrow" panose="020B0606020202030204" pitchFamily="34" charset="0"/>
              </a:rPr>
              <a:t>Death certificate and copy of WILL.</a:t>
            </a:r>
          </a:p>
          <a:p>
            <a:pPr>
              <a:spcAft>
                <a:spcPts val="1200"/>
              </a:spcAft>
            </a:pPr>
            <a:r>
              <a:rPr lang="en-CA" sz="5100" dirty="0">
                <a:latin typeface="Arial Narrow" panose="020B0606020202030204" pitchFamily="34" charset="0"/>
              </a:rPr>
              <a:t>Medical expenses and disability tax form</a:t>
            </a:r>
          </a:p>
          <a:p>
            <a:pPr>
              <a:spcAft>
                <a:spcPts val="1200"/>
              </a:spcAft>
            </a:pPr>
            <a:r>
              <a:rPr lang="en-CA" sz="5100" dirty="0">
                <a:latin typeface="Arial Narrow" panose="020B0606020202030204" pitchFamily="34" charset="0"/>
              </a:rPr>
              <a:t>Donation slips</a:t>
            </a:r>
          </a:p>
          <a:p>
            <a:pPr>
              <a:spcAft>
                <a:spcPts val="1200"/>
              </a:spcAft>
            </a:pPr>
            <a:r>
              <a:rPr lang="en-CA" sz="5100" dirty="0">
                <a:latin typeface="Arial Narrow" panose="020B0606020202030204" pitchFamily="34" charset="0"/>
              </a:rPr>
              <a:t>Other investment slips like T3, T5s, realized gain loss report up to date prior to death with detail of fair market value and cost of investments held outside of a registered plan.</a:t>
            </a:r>
          </a:p>
          <a:p>
            <a:pPr>
              <a:spcAft>
                <a:spcPts val="1200"/>
              </a:spcAft>
            </a:pPr>
            <a:endParaRPr lang="en-CA" sz="2800" dirty="0">
              <a:latin typeface="Arial Narrow" panose="020B0606020202030204" pitchFamily="34" charset="0"/>
            </a:endParaRPr>
          </a:p>
          <a:p>
            <a:endParaRPr lang="en-CA" sz="2400" dirty="0">
              <a:latin typeface="Arial Narrow" panose="020B0606020202030204" pitchFamily="34" charset="0"/>
            </a:endParaRPr>
          </a:p>
        </p:txBody>
      </p:sp>
      <p:sp>
        <p:nvSpPr>
          <p:cNvPr id="5" name="Slide Number Placeholder 4">
            <a:extLst>
              <a:ext uri="{FF2B5EF4-FFF2-40B4-BE49-F238E27FC236}">
                <a16:creationId xmlns:a16="http://schemas.microsoft.com/office/drawing/2014/main" id="{E030279E-DEB4-59E4-3EF8-BC627B8909B8}"/>
              </a:ext>
            </a:extLst>
          </p:cNvPr>
          <p:cNvSpPr>
            <a:spLocks noGrp="1"/>
          </p:cNvSpPr>
          <p:nvPr>
            <p:ph type="sldNum" sz="quarter" idx="12"/>
          </p:nvPr>
        </p:nvSpPr>
        <p:spPr>
          <a:xfrm>
            <a:off x="11121043" y="6344196"/>
            <a:ext cx="946264" cy="365125"/>
          </a:xfrm>
        </p:spPr>
        <p:txBody>
          <a:bodyPr/>
          <a:lstStyle/>
          <a:p>
            <a:fld id="{A9A5A378-DB24-4914-82A8-E2D2AC932430}" type="slidenum">
              <a:rPr lang="en-CA" b="1" smtClean="0">
                <a:latin typeface="Arial Narrow" panose="020B0606020202030204" pitchFamily="34" charset="0"/>
              </a:rPr>
              <a:t>5</a:t>
            </a:fld>
            <a:endParaRPr lang="en-CA" b="1" dirty="0">
              <a:latin typeface="Arial Narrow" panose="020B0606020202030204" pitchFamily="34" charset="0"/>
            </a:endParaRPr>
          </a:p>
        </p:txBody>
      </p:sp>
    </p:spTree>
    <p:extLst>
      <p:ext uri="{BB962C8B-B14F-4D97-AF65-F5344CB8AC3E}">
        <p14:creationId xmlns:p14="http://schemas.microsoft.com/office/powerpoint/2010/main" val="3260111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8B3B-D596-F3B4-68AB-8D1A7E900CE5}"/>
              </a:ext>
            </a:extLst>
          </p:cNvPr>
          <p:cNvSpPr>
            <a:spLocks noGrp="1"/>
          </p:cNvSpPr>
          <p:nvPr>
            <p:ph type="title"/>
          </p:nvPr>
        </p:nvSpPr>
        <p:spPr/>
        <p:txBody>
          <a:bodyPr/>
          <a:lstStyle/>
          <a:p>
            <a:r>
              <a:rPr lang="en-US" b="1" dirty="0">
                <a:latin typeface="Arial Narrow" panose="020B0606020202030204" pitchFamily="34" charset="0"/>
              </a:rPr>
              <a:t>Other things to consider</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57159B12-FC57-3233-AA4C-C138D0261187}"/>
              </a:ext>
            </a:extLst>
          </p:cNvPr>
          <p:cNvSpPr>
            <a:spLocks noGrp="1" noChangeArrowheads="1"/>
          </p:cNvSpPr>
          <p:nvPr>
            <p:ph idx="1"/>
          </p:nvPr>
        </p:nvSpPr>
        <p:spPr bwMode="auto">
          <a:xfrm>
            <a:off x="329184" y="2259728"/>
            <a:ext cx="11718459"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Whether to apply for a clearance certificate with CRA (recommended before assets distributed to beneficiaries)</a:t>
            </a:r>
          </a:p>
          <a:p>
            <a:pPr eaLnBrk="0" fontAlgn="base" hangingPunct="0">
              <a:lnSpc>
                <a:spcPct val="100000"/>
              </a:lnSpc>
              <a:spcBef>
                <a:spcPct val="0"/>
              </a:spcBef>
              <a:spcAft>
                <a:spcPts val="1200"/>
              </a:spcAft>
              <a:buClrTx/>
            </a:pPr>
            <a:r>
              <a:rPr lang="en-US" altLang="en-US" sz="3200" dirty="0">
                <a:latin typeface="Arial Narrow" panose="020B0606020202030204" pitchFamily="34" charset="0"/>
              </a:rPr>
              <a:t>Whether a T3 trust return will be required for period after death </a:t>
            </a:r>
            <a:r>
              <a:rPr lang="en-US" altLang="en-US" sz="3200" dirty="0" err="1">
                <a:latin typeface="Arial Narrow" panose="020B0606020202030204" pitchFamily="34" charset="0"/>
              </a:rPr>
              <a:t>i.e</a:t>
            </a:r>
            <a:r>
              <a:rPr lang="en-US" altLang="en-US" sz="3200" dirty="0">
                <a:latin typeface="Arial Narrow" panose="020B0606020202030204" pitchFamily="34" charset="0"/>
              </a:rPr>
              <a:t> interest income earned in the estate or undistributed assets remain in the estate.</a:t>
            </a:r>
          </a:p>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Allocation of income from T</a:t>
            </a:r>
            <a:r>
              <a:rPr lang="en-US" altLang="en-US" sz="3200" dirty="0">
                <a:latin typeface="Arial Narrow" panose="020B0606020202030204" pitchFamily="34" charset="0"/>
              </a:rPr>
              <a:t>3 to designated beneficiaries</a:t>
            </a:r>
          </a:p>
          <a:p>
            <a:pPr eaLnBrk="0" fontAlgn="base" hangingPunct="0">
              <a:lnSpc>
                <a:spcPct val="100000"/>
              </a:lnSpc>
              <a:spcBef>
                <a:spcPct val="0"/>
              </a:spcBef>
              <a:spcAft>
                <a:spcPts val="1200"/>
              </a:spcAft>
              <a:buClrTx/>
            </a:pPr>
            <a:r>
              <a:rPr lang="en-US" altLang="en-US" sz="3200" dirty="0">
                <a:latin typeface="Arial Narrow" panose="020B0606020202030204" pitchFamily="34" charset="0"/>
              </a:rPr>
              <a:t>Executors' personal liability – it is recommended to consult a lawyer if you have never dealt with an estate before and multiple beneficiaries</a:t>
            </a:r>
            <a:endParaRPr kumimoji="0" lang="en-US" altLang="en-US" sz="3200" b="0" i="0" u="none" strike="noStrike" cap="none" normalizeH="0" baseline="0" dirty="0">
              <a:ln>
                <a:noFill/>
              </a:ln>
              <a:solidFill>
                <a:schemeClr val="tx1"/>
              </a:solidFill>
              <a:effectLst/>
              <a:latin typeface="Arial Narrow" panose="020B0606020202030204" pitchFamily="34" charset="0"/>
            </a:endParaRPr>
          </a:p>
        </p:txBody>
      </p:sp>
      <p:sp>
        <p:nvSpPr>
          <p:cNvPr id="6" name="Slide Number Placeholder 5">
            <a:extLst>
              <a:ext uri="{FF2B5EF4-FFF2-40B4-BE49-F238E27FC236}">
                <a16:creationId xmlns:a16="http://schemas.microsoft.com/office/drawing/2014/main" id="{5E0B9E50-DC61-4F0A-B4EC-0CD87F29B98C}"/>
              </a:ext>
            </a:extLst>
          </p:cNvPr>
          <p:cNvSpPr>
            <a:spLocks noGrp="1"/>
          </p:cNvSpPr>
          <p:nvPr>
            <p:ph type="sldNum" sz="quarter" idx="12"/>
          </p:nvPr>
        </p:nvSpPr>
        <p:spPr>
          <a:xfrm>
            <a:off x="11101379" y="6422853"/>
            <a:ext cx="946264" cy="365125"/>
          </a:xfrm>
        </p:spPr>
        <p:txBody>
          <a:bodyPr/>
          <a:lstStyle/>
          <a:p>
            <a:fld id="{A9A5A378-DB24-4914-82A8-E2D2AC932430}" type="slidenum">
              <a:rPr lang="en-CA" b="1" smtClean="0">
                <a:latin typeface="Arial Narrow" panose="020B0606020202030204" pitchFamily="34" charset="0"/>
              </a:rPr>
              <a:t>6</a:t>
            </a:fld>
            <a:endParaRPr lang="en-CA" b="1" dirty="0">
              <a:latin typeface="Arial Narrow" panose="020B0606020202030204" pitchFamily="34" charset="0"/>
            </a:endParaRPr>
          </a:p>
        </p:txBody>
      </p:sp>
    </p:spTree>
    <p:extLst>
      <p:ext uri="{BB962C8B-B14F-4D97-AF65-F5344CB8AC3E}">
        <p14:creationId xmlns:p14="http://schemas.microsoft.com/office/powerpoint/2010/main" val="1914292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4AAE2-4432-3180-3D03-FFD99EBB19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73F8F0-44B7-1EBB-3272-9DEE59F44D8C}"/>
              </a:ext>
            </a:extLst>
          </p:cNvPr>
          <p:cNvSpPr>
            <a:spLocks noGrp="1"/>
          </p:cNvSpPr>
          <p:nvPr>
            <p:ph type="title"/>
          </p:nvPr>
        </p:nvSpPr>
        <p:spPr/>
        <p:txBody>
          <a:bodyPr/>
          <a:lstStyle/>
          <a:p>
            <a:r>
              <a:rPr lang="en-US" b="1" dirty="0">
                <a:latin typeface="Arial Narrow" panose="020B0606020202030204" pitchFamily="34" charset="0"/>
              </a:rPr>
              <a:t>Other things to consider</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B21F2165-3E7A-F41E-6B73-714DAE315994}"/>
              </a:ext>
            </a:extLst>
          </p:cNvPr>
          <p:cNvSpPr>
            <a:spLocks noGrp="1" noChangeArrowheads="1"/>
          </p:cNvSpPr>
          <p:nvPr>
            <p:ph idx="1"/>
          </p:nvPr>
        </p:nvSpPr>
        <p:spPr bwMode="auto">
          <a:xfrm>
            <a:off x="329184" y="2090453"/>
            <a:ext cx="11718459"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Charitable donation made within 60 months of death can be allocated to the deceased's final return, this can recover significant taxes paid.</a:t>
            </a:r>
          </a:p>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It is important to determine where the person has </a:t>
            </a:r>
            <a:r>
              <a:rPr lang="en-US" altLang="en-US" sz="3200" dirty="0">
                <a:latin typeface="Arial Narrow" panose="020B0606020202030204" pitchFamily="34" charset="0"/>
              </a:rPr>
              <a:t>unclaimed net capital losses carrying forward from the past as they can be used to reduce regular income in the year of death and the immediately preceding year, subject to certain adjustments.  They are normally summarized on the previous year notice of assessment.</a:t>
            </a:r>
          </a:p>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Prior year return</a:t>
            </a:r>
            <a:r>
              <a:rPr lang="en-US" altLang="en-US" sz="3200" dirty="0">
                <a:latin typeface="Arial Narrow" panose="020B0606020202030204" pitchFamily="34" charset="0"/>
              </a:rPr>
              <a:t>s need to be filed also if not done from the past.</a:t>
            </a:r>
            <a:endParaRPr kumimoji="0" lang="en-US" altLang="en-US" sz="3200" b="0" i="0" u="none" strike="noStrike" cap="none" normalizeH="0" baseline="0" dirty="0">
              <a:ln>
                <a:noFill/>
              </a:ln>
              <a:solidFill>
                <a:schemeClr val="tx1"/>
              </a:solidFill>
              <a:effectLst/>
              <a:latin typeface="Arial Narrow" panose="020B0606020202030204" pitchFamily="34" charset="0"/>
            </a:endParaRPr>
          </a:p>
        </p:txBody>
      </p:sp>
      <p:sp>
        <p:nvSpPr>
          <p:cNvPr id="6" name="Slide Number Placeholder 5">
            <a:extLst>
              <a:ext uri="{FF2B5EF4-FFF2-40B4-BE49-F238E27FC236}">
                <a16:creationId xmlns:a16="http://schemas.microsoft.com/office/drawing/2014/main" id="{8077A17F-ABA2-5D63-0BF8-C61AF30218CD}"/>
              </a:ext>
            </a:extLst>
          </p:cNvPr>
          <p:cNvSpPr>
            <a:spLocks noGrp="1"/>
          </p:cNvSpPr>
          <p:nvPr>
            <p:ph type="sldNum" sz="quarter" idx="12"/>
          </p:nvPr>
        </p:nvSpPr>
        <p:spPr>
          <a:xfrm>
            <a:off x="11101379" y="6422853"/>
            <a:ext cx="946264" cy="365125"/>
          </a:xfrm>
        </p:spPr>
        <p:txBody>
          <a:bodyPr/>
          <a:lstStyle/>
          <a:p>
            <a:fld id="{A9A5A378-DB24-4914-82A8-E2D2AC932430}" type="slidenum">
              <a:rPr lang="en-CA" b="1" smtClean="0">
                <a:latin typeface="Arial Narrow" panose="020B0606020202030204" pitchFamily="34" charset="0"/>
              </a:rPr>
              <a:t>7</a:t>
            </a:fld>
            <a:endParaRPr lang="en-CA" b="1" dirty="0">
              <a:latin typeface="Arial Narrow" panose="020B0606020202030204" pitchFamily="34" charset="0"/>
            </a:endParaRPr>
          </a:p>
        </p:txBody>
      </p:sp>
    </p:spTree>
    <p:extLst>
      <p:ext uri="{BB962C8B-B14F-4D97-AF65-F5344CB8AC3E}">
        <p14:creationId xmlns:p14="http://schemas.microsoft.com/office/powerpoint/2010/main" val="129039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B2BFB-8167-92A9-5AB7-D3337E210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07445-32EC-D18E-2E1E-3E8A17D5BF5C}"/>
              </a:ext>
            </a:extLst>
          </p:cNvPr>
          <p:cNvSpPr>
            <a:spLocks noGrp="1"/>
          </p:cNvSpPr>
          <p:nvPr>
            <p:ph type="title"/>
          </p:nvPr>
        </p:nvSpPr>
        <p:spPr/>
        <p:txBody>
          <a:bodyPr/>
          <a:lstStyle/>
          <a:p>
            <a:r>
              <a:rPr lang="en-US" b="1" dirty="0">
                <a:latin typeface="Arial Narrow" panose="020B0606020202030204" pitchFamily="34" charset="0"/>
              </a:rPr>
              <a:t>Other things to consider</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8040EB7E-5D1D-FD44-F4E0-D9125E6E49A0}"/>
              </a:ext>
            </a:extLst>
          </p:cNvPr>
          <p:cNvSpPr>
            <a:spLocks noGrp="1" noChangeArrowheads="1"/>
          </p:cNvSpPr>
          <p:nvPr>
            <p:ph idx="1"/>
          </p:nvPr>
        </p:nvSpPr>
        <p:spPr bwMode="auto">
          <a:xfrm>
            <a:off x="329184" y="2659841"/>
            <a:ext cx="11718459" cy="32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Typically a dat</a:t>
            </a:r>
            <a:r>
              <a:rPr lang="en-US" altLang="en-US" sz="3200" dirty="0">
                <a:latin typeface="Arial Narrow" panose="020B0606020202030204" pitchFamily="34" charset="0"/>
              </a:rPr>
              <a:t>e of death return can range in price from $500 to $2,000 if not complicated and over $2,000 if determined complicated.  We do not recommend filing you spouses/parents date of death return unless you have significant experience and the return is very simple</a:t>
            </a:r>
          </a:p>
          <a:p>
            <a:pPr eaLnBrk="0" fontAlgn="base" hangingPunct="0">
              <a:lnSpc>
                <a:spcPct val="100000"/>
              </a:lnSpc>
              <a:spcBef>
                <a:spcPct val="0"/>
              </a:spcBef>
              <a:spcAft>
                <a:spcPts val="1200"/>
              </a:spcAft>
              <a:buClrTx/>
            </a:pPr>
            <a:r>
              <a:rPr kumimoji="0" lang="en-US" altLang="en-US" sz="3200" b="0" i="0" u="none" strike="noStrike" cap="none" normalizeH="0" baseline="0" dirty="0">
                <a:ln>
                  <a:noFill/>
                </a:ln>
                <a:solidFill>
                  <a:schemeClr val="tx1"/>
                </a:solidFill>
                <a:effectLst/>
                <a:latin typeface="Arial Narrow" panose="020B0606020202030204" pitchFamily="34" charset="0"/>
              </a:rPr>
              <a:t>Life insurance is non taxable, you should check to determine if the deceased had a lif</a:t>
            </a:r>
            <a:r>
              <a:rPr lang="en-US" altLang="en-US" sz="3200" dirty="0">
                <a:latin typeface="Arial Narrow" panose="020B0606020202030204" pitchFamily="34" charset="0"/>
              </a:rPr>
              <a:t>e insurance policy</a:t>
            </a:r>
          </a:p>
        </p:txBody>
      </p:sp>
      <p:sp>
        <p:nvSpPr>
          <p:cNvPr id="6" name="Slide Number Placeholder 5">
            <a:extLst>
              <a:ext uri="{FF2B5EF4-FFF2-40B4-BE49-F238E27FC236}">
                <a16:creationId xmlns:a16="http://schemas.microsoft.com/office/drawing/2014/main" id="{9FAC4CAD-B6DD-848D-B0DA-A99E51A0F330}"/>
              </a:ext>
            </a:extLst>
          </p:cNvPr>
          <p:cNvSpPr>
            <a:spLocks noGrp="1"/>
          </p:cNvSpPr>
          <p:nvPr>
            <p:ph type="sldNum" sz="quarter" idx="12"/>
          </p:nvPr>
        </p:nvSpPr>
        <p:spPr>
          <a:xfrm>
            <a:off x="11101379" y="6422853"/>
            <a:ext cx="946264" cy="365125"/>
          </a:xfrm>
        </p:spPr>
        <p:txBody>
          <a:bodyPr/>
          <a:lstStyle/>
          <a:p>
            <a:fld id="{A9A5A378-DB24-4914-82A8-E2D2AC932430}" type="slidenum">
              <a:rPr lang="en-CA" b="1" smtClean="0">
                <a:latin typeface="Arial Narrow" panose="020B0606020202030204" pitchFamily="34" charset="0"/>
              </a:rPr>
              <a:t>8</a:t>
            </a:fld>
            <a:endParaRPr lang="en-CA" b="1" dirty="0">
              <a:latin typeface="Arial Narrow" panose="020B0606020202030204" pitchFamily="34" charset="0"/>
            </a:endParaRPr>
          </a:p>
        </p:txBody>
      </p:sp>
    </p:spTree>
    <p:extLst>
      <p:ext uri="{BB962C8B-B14F-4D97-AF65-F5344CB8AC3E}">
        <p14:creationId xmlns:p14="http://schemas.microsoft.com/office/powerpoint/2010/main" val="33507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B25C5-6596-0FA7-CBE7-DB7DB92AB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9C21B-D160-E122-65A8-CFE9494A22D8}"/>
              </a:ext>
            </a:extLst>
          </p:cNvPr>
          <p:cNvSpPr>
            <a:spLocks noGrp="1"/>
          </p:cNvSpPr>
          <p:nvPr>
            <p:ph type="title"/>
          </p:nvPr>
        </p:nvSpPr>
        <p:spPr/>
        <p:txBody>
          <a:bodyPr/>
          <a:lstStyle/>
          <a:p>
            <a:r>
              <a:rPr lang="en-US" b="1" dirty="0">
                <a:latin typeface="Arial Narrow" panose="020B0606020202030204" pitchFamily="34" charset="0"/>
              </a:rPr>
              <a:t>Disability tax credit</a:t>
            </a:r>
            <a:endParaRPr lang="en-CA" b="1" dirty="0">
              <a:latin typeface="Arial Narrow" panose="020B0606020202030204" pitchFamily="34" charset="0"/>
            </a:endParaRPr>
          </a:p>
        </p:txBody>
      </p:sp>
      <p:sp>
        <p:nvSpPr>
          <p:cNvPr id="4" name="Rectangle 1">
            <a:extLst>
              <a:ext uri="{FF2B5EF4-FFF2-40B4-BE49-F238E27FC236}">
                <a16:creationId xmlns:a16="http://schemas.microsoft.com/office/drawing/2014/main" id="{9665F1C3-AB43-7808-9398-35647090206E}"/>
              </a:ext>
            </a:extLst>
          </p:cNvPr>
          <p:cNvSpPr>
            <a:spLocks noGrp="1" noChangeArrowheads="1"/>
          </p:cNvSpPr>
          <p:nvPr>
            <p:ph idx="1"/>
          </p:nvPr>
        </p:nvSpPr>
        <p:spPr bwMode="auto">
          <a:xfrm>
            <a:off x="841249" y="1957632"/>
            <a:ext cx="11350752"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buClrTx/>
            </a:pPr>
            <a:r>
              <a:rPr kumimoji="0" lang="en-US" altLang="en-US" sz="1800" b="0" u="none" strike="noStrike" cap="none" normalizeH="0" baseline="0" dirty="0">
                <a:ln>
                  <a:noFill/>
                </a:ln>
                <a:solidFill>
                  <a:schemeClr val="tx1"/>
                </a:solidFill>
                <a:effectLst/>
                <a:latin typeface="Arial Narrow" panose="020B0606020202030204" pitchFamily="34" charset="0"/>
              </a:rPr>
              <a:t>It is available to people with certain severe disabilities which markedly restrict the individual’s ability to perform certain basic daily activities which can included but are not limited to the following:</a:t>
            </a:r>
          </a:p>
          <a:p>
            <a:pPr lvl="2" eaLnBrk="0" fontAlgn="base" hangingPunct="0">
              <a:lnSpc>
                <a:spcPct val="100000"/>
              </a:lnSpc>
              <a:spcBef>
                <a:spcPct val="0"/>
              </a:spcBef>
              <a:spcAft>
                <a:spcPts val="1200"/>
              </a:spcAft>
              <a:buClrTx/>
            </a:pPr>
            <a:r>
              <a:rPr kumimoji="0" lang="en-US" altLang="en-US" b="0" u="none" strike="noStrike" cap="none" normalizeH="0" baseline="0" dirty="0">
                <a:ln>
                  <a:noFill/>
                </a:ln>
                <a:solidFill>
                  <a:schemeClr val="tx1"/>
                </a:solidFill>
                <a:effectLst/>
                <a:latin typeface="Arial Narrow" panose="020B0606020202030204" pitchFamily="34" charset="0"/>
              </a:rPr>
              <a:t>Parkinsons, MS, dementia, type 1 diabetes</a:t>
            </a:r>
          </a:p>
          <a:p>
            <a:pPr lvl="2" eaLnBrk="0" fontAlgn="base" hangingPunct="0">
              <a:lnSpc>
                <a:spcPct val="100000"/>
              </a:lnSpc>
              <a:spcBef>
                <a:spcPct val="0"/>
              </a:spcBef>
              <a:spcAft>
                <a:spcPts val="1200"/>
              </a:spcAft>
              <a:buClrTx/>
            </a:pPr>
            <a:r>
              <a:rPr kumimoji="0" lang="en-US" altLang="en-US" b="0" u="none" strike="noStrike" cap="none" normalizeH="0" baseline="0" dirty="0">
                <a:ln>
                  <a:noFill/>
                </a:ln>
                <a:solidFill>
                  <a:schemeClr val="tx1"/>
                </a:solidFill>
                <a:effectLst/>
                <a:latin typeface="Arial Narrow" panose="020B0606020202030204" pitchFamily="34" charset="0"/>
              </a:rPr>
              <a:t>Vision, hearing, walking (wheelchair), feeding, mental functions</a:t>
            </a:r>
          </a:p>
          <a:p>
            <a:pPr lvl="2" eaLnBrk="0" fontAlgn="base" hangingPunct="0">
              <a:lnSpc>
                <a:spcPct val="100000"/>
              </a:lnSpc>
              <a:spcBef>
                <a:spcPct val="0"/>
              </a:spcBef>
              <a:spcAft>
                <a:spcPts val="1200"/>
              </a:spcAft>
              <a:buClrTx/>
            </a:pPr>
            <a:r>
              <a:rPr lang="en-US" altLang="en-US" dirty="0">
                <a:latin typeface="Arial Narrow" panose="020B0606020202030204" pitchFamily="34" charset="0"/>
              </a:rPr>
              <a:t>Require constant care and/or medication</a:t>
            </a:r>
          </a:p>
          <a:p>
            <a:pPr eaLnBrk="0" fontAlgn="base" hangingPunct="0">
              <a:lnSpc>
                <a:spcPct val="100000"/>
              </a:lnSpc>
              <a:spcBef>
                <a:spcPct val="0"/>
              </a:spcBef>
              <a:spcAft>
                <a:spcPts val="1200"/>
              </a:spcAft>
              <a:buClrTx/>
            </a:pPr>
            <a:r>
              <a:rPr kumimoji="0" lang="en-US" altLang="en-US" sz="1800" b="0" u="none" strike="noStrike" cap="none" normalizeH="0" baseline="0" dirty="0">
                <a:ln>
                  <a:noFill/>
                </a:ln>
                <a:solidFill>
                  <a:schemeClr val="tx1"/>
                </a:solidFill>
                <a:effectLst/>
                <a:latin typeface="Arial Narrow" panose="020B0606020202030204" pitchFamily="34" charset="0"/>
              </a:rPr>
              <a:t>There is a disability tax form (T2201) that would need to be completed by you Dr. and sent to CRA for approval.</a:t>
            </a:r>
          </a:p>
          <a:p>
            <a:pPr eaLnBrk="0" fontAlgn="base" hangingPunct="0">
              <a:lnSpc>
                <a:spcPct val="100000"/>
              </a:lnSpc>
              <a:spcBef>
                <a:spcPct val="0"/>
              </a:spcBef>
              <a:spcAft>
                <a:spcPts val="1200"/>
              </a:spcAft>
              <a:buClrTx/>
            </a:pPr>
            <a:r>
              <a:rPr lang="en-US" altLang="en-US" sz="1800" dirty="0">
                <a:latin typeface="Arial Narrow" panose="020B0606020202030204" pitchFamily="34" charset="0"/>
              </a:rPr>
              <a:t>Once approved by CRA a disability tax credit of approximately $2,200 could be recovered per year</a:t>
            </a:r>
          </a:p>
          <a:p>
            <a:pPr eaLnBrk="0" fontAlgn="base" hangingPunct="0">
              <a:lnSpc>
                <a:spcPct val="100000"/>
              </a:lnSpc>
              <a:spcBef>
                <a:spcPct val="0"/>
              </a:spcBef>
              <a:spcAft>
                <a:spcPts val="1200"/>
              </a:spcAft>
              <a:buClrTx/>
            </a:pPr>
            <a:r>
              <a:rPr kumimoji="0" lang="en-US" altLang="en-US" sz="1800" b="0" u="none" strike="noStrike" cap="none" normalizeH="0" baseline="0" dirty="0">
                <a:ln>
                  <a:noFill/>
                </a:ln>
                <a:solidFill>
                  <a:schemeClr val="tx1"/>
                </a:solidFill>
                <a:effectLst/>
                <a:latin typeface="Arial Narrow" panose="020B0606020202030204" pitchFamily="34" charset="0"/>
              </a:rPr>
              <a:t>The </a:t>
            </a:r>
            <a:r>
              <a:rPr lang="en-US" altLang="en-US" sz="1800" dirty="0">
                <a:latin typeface="Arial Narrow" panose="020B0606020202030204" pitchFamily="34" charset="0"/>
              </a:rPr>
              <a:t>credit can go back 10 years to recover a total of $22,000</a:t>
            </a:r>
          </a:p>
          <a:p>
            <a:pPr eaLnBrk="0" fontAlgn="base" hangingPunct="0">
              <a:lnSpc>
                <a:spcPct val="100000"/>
              </a:lnSpc>
              <a:spcBef>
                <a:spcPct val="0"/>
              </a:spcBef>
              <a:spcAft>
                <a:spcPts val="1200"/>
              </a:spcAft>
              <a:buClrTx/>
            </a:pPr>
            <a:r>
              <a:rPr kumimoji="0" lang="en-US" altLang="en-US" sz="1800" b="0" u="none" strike="noStrike" cap="none" normalizeH="0" baseline="0" dirty="0">
                <a:ln>
                  <a:noFill/>
                </a:ln>
                <a:solidFill>
                  <a:schemeClr val="tx1"/>
                </a:solidFill>
                <a:effectLst/>
                <a:latin typeface="Arial Narrow" panose="020B0606020202030204" pitchFamily="34" charset="0"/>
              </a:rPr>
              <a:t>You cannot claim the disability tax credit and attendant care medical credit, normally attendant care cost results in bigger credit</a:t>
            </a:r>
          </a:p>
          <a:p>
            <a:pPr eaLnBrk="0" fontAlgn="base" hangingPunct="0">
              <a:lnSpc>
                <a:spcPct val="100000"/>
              </a:lnSpc>
              <a:spcBef>
                <a:spcPct val="0"/>
              </a:spcBef>
              <a:spcAft>
                <a:spcPts val="1200"/>
              </a:spcAft>
              <a:buClrTx/>
            </a:pPr>
            <a:r>
              <a:rPr lang="en-US" altLang="en-US" sz="1800" dirty="0">
                <a:latin typeface="Arial Narrow" panose="020B0606020202030204" pitchFamily="34" charset="0"/>
              </a:rPr>
              <a:t>The credit can be transferred to a spouse or supporting family member it the full credit is not utilized. </a:t>
            </a:r>
            <a:endParaRPr kumimoji="0" lang="en-US" altLang="en-US" sz="1800" b="0" u="none" strike="noStrike" cap="none" normalizeH="0" baseline="0" dirty="0">
              <a:ln>
                <a:noFill/>
              </a:ln>
              <a:solidFill>
                <a:schemeClr val="tx1"/>
              </a:solidFill>
              <a:effectLst/>
              <a:latin typeface="Arial Narrow" panose="020B0606020202030204" pitchFamily="34" charset="0"/>
            </a:endParaRPr>
          </a:p>
          <a:p>
            <a:pPr lvl="2" eaLnBrk="0" fontAlgn="base" hangingPunct="0">
              <a:lnSpc>
                <a:spcPct val="100000"/>
              </a:lnSpc>
              <a:spcBef>
                <a:spcPct val="0"/>
              </a:spcBef>
              <a:spcAft>
                <a:spcPts val="1200"/>
              </a:spcAft>
              <a:buClrTx/>
            </a:pPr>
            <a:endParaRPr kumimoji="0" lang="en-US" altLang="en-US" sz="2000" b="0" u="none" strike="noStrike" cap="none" normalizeH="0" baseline="0" dirty="0">
              <a:ln>
                <a:noFill/>
              </a:ln>
              <a:solidFill>
                <a:schemeClr val="tx1"/>
              </a:solidFill>
              <a:effectLst/>
              <a:latin typeface="Arial Narrow" panose="020B0606020202030204" pitchFamily="34" charset="0"/>
            </a:endParaRPr>
          </a:p>
        </p:txBody>
      </p:sp>
      <p:sp>
        <p:nvSpPr>
          <p:cNvPr id="6" name="Slide Number Placeholder 5">
            <a:extLst>
              <a:ext uri="{FF2B5EF4-FFF2-40B4-BE49-F238E27FC236}">
                <a16:creationId xmlns:a16="http://schemas.microsoft.com/office/drawing/2014/main" id="{60845536-3FCB-465B-BDEB-684E03D157EF}"/>
              </a:ext>
            </a:extLst>
          </p:cNvPr>
          <p:cNvSpPr>
            <a:spLocks noGrp="1"/>
          </p:cNvSpPr>
          <p:nvPr>
            <p:ph type="sldNum" sz="quarter" idx="12"/>
          </p:nvPr>
        </p:nvSpPr>
        <p:spPr>
          <a:xfrm>
            <a:off x="11101379" y="6422853"/>
            <a:ext cx="946264" cy="365125"/>
          </a:xfrm>
        </p:spPr>
        <p:txBody>
          <a:bodyPr/>
          <a:lstStyle/>
          <a:p>
            <a:fld id="{A9A5A378-DB24-4914-82A8-E2D2AC932430}" type="slidenum">
              <a:rPr lang="en-CA" b="1" smtClean="0">
                <a:latin typeface="Arial Narrow" panose="020B0606020202030204" pitchFamily="34" charset="0"/>
              </a:rPr>
              <a:t>9</a:t>
            </a:fld>
            <a:endParaRPr lang="en-CA" b="1" dirty="0">
              <a:latin typeface="Arial Narrow" panose="020B0606020202030204" pitchFamily="34" charset="0"/>
            </a:endParaRPr>
          </a:p>
        </p:txBody>
      </p:sp>
    </p:spTree>
    <p:extLst>
      <p:ext uri="{BB962C8B-B14F-4D97-AF65-F5344CB8AC3E}">
        <p14:creationId xmlns:p14="http://schemas.microsoft.com/office/powerpoint/2010/main" val="1054048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TM03090430[[fn=Banded]]</Template>
  <TotalTime>320</TotalTime>
  <Words>1026</Words>
  <Application>Microsoft Office PowerPoint</Application>
  <PresentationFormat>Widescreen</PresentationFormat>
  <Paragraphs>86</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 Narrow</vt:lpstr>
      <vt:lpstr>Corbel</vt:lpstr>
      <vt:lpstr>Wingdings</vt:lpstr>
      <vt:lpstr>Banded</vt:lpstr>
      <vt:lpstr>Date of death returns and other personal tax planning</vt:lpstr>
      <vt:lpstr>Topics to be covered</vt:lpstr>
      <vt:lpstr>Date of death return</vt:lpstr>
      <vt:lpstr>Who needs to be notified</vt:lpstr>
      <vt:lpstr>Gathering tax information</vt:lpstr>
      <vt:lpstr>Other things to consider</vt:lpstr>
      <vt:lpstr>Other things to consider</vt:lpstr>
      <vt:lpstr>Other things to consider</vt:lpstr>
      <vt:lpstr>Disability tax credit</vt:lpstr>
      <vt:lpstr>Estate Administration tax aka Probate</vt:lpstr>
      <vt:lpstr>Estate Administration tax aka Probate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Jeff Shlanger</dc:creator>
  <cp:lastModifiedBy>Derek Applebaum</cp:lastModifiedBy>
  <cp:revision>4</cp:revision>
  <dcterms:created xsi:type="dcterms:W3CDTF">2025-11-20T02:43:35Z</dcterms:created>
  <dcterms:modified xsi:type="dcterms:W3CDTF">2026-01-14T18:16:03Z</dcterms:modified>
</cp:coreProperties>
</file>